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2"/>
  </p:sldMasterIdLst>
  <p:notesMasterIdLst>
    <p:notesMasterId r:id="rId11"/>
  </p:notesMasterIdLst>
  <p:handoutMasterIdLst>
    <p:handoutMasterId r:id="rId12"/>
  </p:handoutMasterIdLst>
  <p:sldIdLst>
    <p:sldId id="275" r:id="rId3"/>
    <p:sldId id="291" r:id="rId4"/>
    <p:sldId id="287" r:id="rId5"/>
    <p:sldId id="296" r:id="rId6"/>
    <p:sldId id="294" r:id="rId7"/>
    <p:sldId id="290" r:id="rId8"/>
    <p:sldId id="293" r:id="rId9"/>
    <p:sldId id="295" r:id="rId10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296" userDrawn="1">
          <p15:clr>
            <a:srgbClr val="A4A3A4"/>
          </p15:clr>
        </p15:guide>
        <p15:guide id="4" orient="horz" pos="4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2A42"/>
    <a:srgbClr val="C72F48"/>
    <a:srgbClr val="731B2A"/>
    <a:srgbClr val="E48C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7" autoAdjust="0"/>
    <p:restoredTop sz="94678" autoAdjust="0"/>
  </p:normalViewPr>
  <p:slideViewPr>
    <p:cSldViewPr snapToGrid="0">
      <p:cViewPr varScale="1">
        <p:scale>
          <a:sx n="75" d="100"/>
          <a:sy n="75" d="100"/>
        </p:scale>
        <p:origin x="84" y="738"/>
      </p:cViewPr>
      <p:guideLst>
        <p:guide orient="horz" pos="2160"/>
        <p:guide pos="3840"/>
        <p:guide pos="7296"/>
        <p:guide orient="horz" pos="412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2538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gs" Target="tags/tag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Workspace 2.0</c:v>
                </c:pt>
              </c:strCache>
            </c:strRef>
          </c:tx>
          <c:dPt>
            <c:idx val="0"/>
            <c:bubble3D val="0"/>
            <c:spPr>
              <a:solidFill>
                <a:srgbClr val="C72F48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616A-4DA0-9EAD-E0D421E4E949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616A-4DA0-9EAD-E0D421E4E949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16A-4DA0-9EAD-E0D421E4E949}"/>
              </c:ext>
            </c:extLst>
          </c:dPt>
          <c:dLbls>
            <c:dLbl>
              <c:idx val="0"/>
              <c:layout/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333300104486263"/>
                      <c:h val="0.23756608189170245"/>
                    </c:manualLayout>
                  </c15:layout>
                </c:ext>
              </c:extLst>
            </c:dLbl>
            <c:dLbl>
              <c:idx val="1"/>
              <c:layout/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348656305054984"/>
                      <c:h val="0.23773987797675131"/>
                    </c:manualLayout>
                  </c15:layout>
                </c:ext>
              </c:extLst>
            </c:dLbl>
            <c:spPr>
              <a:solidFill>
                <a:prstClr val="white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Sheet1!$A$2:$A$4</c:f>
              <c:strCache>
                <c:ptCount val="3"/>
                <c:pt idx="0">
                  <c:v>Course Alignment</c:v>
                </c:pt>
                <c:pt idx="1">
                  <c:v>Development</c:v>
                </c:pt>
                <c:pt idx="2">
                  <c:v>Evaluation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</c:v>
                </c:pt>
                <c:pt idx="1">
                  <c:v>30</c:v>
                </c:pt>
                <c:pt idx="2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16A-4DA0-9EAD-E0D421E4E949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Workspace 2.0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07E-4CF8-9DA5-DBBB27443A48}"/>
              </c:ext>
            </c:extLst>
          </c:dPt>
          <c:dPt>
            <c:idx val="1"/>
            <c:bubble3D val="0"/>
            <c:spPr>
              <a:solidFill>
                <a:srgbClr val="C72F48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07E-4CF8-9DA5-DBBB27443A48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07E-4CF8-9DA5-DBBB27443A48}"/>
              </c:ext>
            </c:extLst>
          </c:dPt>
          <c:dLbls>
            <c:dLbl>
              <c:idx val="1"/>
              <c:layout/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6473931319117"/>
                      <c:h val="0.23773987797675131"/>
                    </c:manualLayout>
                  </c15:layout>
                </c:ext>
              </c:extLst>
            </c:dLbl>
            <c:spPr>
              <a:solidFill>
                <a:prstClr val="white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Sheet1!$A$2:$A$4</c:f>
              <c:strCache>
                <c:ptCount val="3"/>
                <c:pt idx="0">
                  <c:v>Course Alignment</c:v>
                </c:pt>
                <c:pt idx="1">
                  <c:v>Development</c:v>
                </c:pt>
                <c:pt idx="2">
                  <c:v>Evaluation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</c:v>
                </c:pt>
                <c:pt idx="1">
                  <c:v>30</c:v>
                </c:pt>
                <c:pt idx="2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07E-4CF8-9DA5-DBBB27443A48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Workspace 2.0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C2C-4A0D-8C16-4127239272E9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C2C-4A0D-8C16-4127239272E9}"/>
              </c:ext>
            </c:extLst>
          </c:dPt>
          <c:dPt>
            <c:idx val="2"/>
            <c:bubble3D val="0"/>
            <c:spPr>
              <a:solidFill>
                <a:srgbClr val="C72F48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C2C-4A0D-8C16-4127239272E9}"/>
              </c:ext>
            </c:extLst>
          </c:dPt>
          <c:dLbls>
            <c:dLbl>
              <c:idx val="1"/>
              <c:layout/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6473931319117"/>
                      <c:h val="0.23773987797675131"/>
                    </c:manualLayout>
                  </c15:layout>
                </c:ext>
              </c:extLst>
            </c:dLbl>
            <c:spPr>
              <a:solidFill>
                <a:prstClr val="white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Sheet1!$A$2:$A$4</c:f>
              <c:strCache>
                <c:ptCount val="3"/>
                <c:pt idx="0">
                  <c:v>Course Alignment</c:v>
                </c:pt>
                <c:pt idx="1">
                  <c:v>Development</c:v>
                </c:pt>
                <c:pt idx="2">
                  <c:v>Evaluation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</c:v>
                </c:pt>
                <c:pt idx="1">
                  <c:v>30</c:v>
                </c:pt>
                <c:pt idx="2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1C2C-4A0D-8C16-4127239272E9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381182-CB67-4803-988F-2EA65C8969C7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07ECB14-B517-4B14-A919-C3B51C347764}">
      <dgm:prSet phldrT="[Text]"/>
      <dgm:spPr/>
      <dgm:t>
        <a:bodyPr/>
        <a:lstStyle/>
        <a:p>
          <a:r>
            <a:rPr lang="en-US" dirty="0" smtClean="0"/>
            <a:t>Collaborate</a:t>
          </a:r>
          <a:endParaRPr lang="en-US" dirty="0"/>
        </a:p>
      </dgm:t>
    </dgm:pt>
    <dgm:pt modelId="{5B56E671-37DC-4886-97DD-BD13BB5FA980}" type="parTrans" cxnId="{70C4F24C-62E1-4881-9226-E0B21BC334EA}">
      <dgm:prSet/>
      <dgm:spPr/>
      <dgm:t>
        <a:bodyPr/>
        <a:lstStyle/>
        <a:p>
          <a:endParaRPr lang="en-US"/>
        </a:p>
      </dgm:t>
    </dgm:pt>
    <dgm:pt modelId="{CC7FB832-9C08-4CC5-916B-ADBED677B790}" type="sibTrans" cxnId="{70C4F24C-62E1-4881-9226-E0B21BC334EA}">
      <dgm:prSet/>
      <dgm:spPr/>
      <dgm:t>
        <a:bodyPr/>
        <a:lstStyle/>
        <a:p>
          <a:endParaRPr lang="en-US"/>
        </a:p>
      </dgm:t>
    </dgm:pt>
    <dgm:pt modelId="{986CEFFA-133E-49DC-B613-6594EA8339BE}">
      <dgm:prSet phldrT="[Text]"/>
      <dgm:spPr/>
      <dgm:t>
        <a:bodyPr/>
        <a:lstStyle/>
        <a:p>
          <a:r>
            <a:rPr lang="en-US" dirty="0" smtClean="0"/>
            <a:t>Develop</a:t>
          </a:r>
          <a:endParaRPr lang="en-US" dirty="0"/>
        </a:p>
      </dgm:t>
    </dgm:pt>
    <dgm:pt modelId="{78FDAFA1-88F6-4181-A21B-EBCA817D2A5B}" type="parTrans" cxnId="{D7C6FAA8-10A0-4BD2-93A8-820B5D5CCD24}">
      <dgm:prSet/>
      <dgm:spPr/>
      <dgm:t>
        <a:bodyPr/>
        <a:lstStyle/>
        <a:p>
          <a:endParaRPr lang="en-US"/>
        </a:p>
      </dgm:t>
    </dgm:pt>
    <dgm:pt modelId="{F63A584E-FAC1-4F80-9449-68FEEAA3684C}" type="sibTrans" cxnId="{D7C6FAA8-10A0-4BD2-93A8-820B5D5CCD24}">
      <dgm:prSet/>
      <dgm:spPr/>
      <dgm:t>
        <a:bodyPr/>
        <a:lstStyle/>
        <a:p>
          <a:endParaRPr lang="en-US"/>
        </a:p>
      </dgm:t>
    </dgm:pt>
    <dgm:pt modelId="{FDFFDD48-66E3-49D7-97A1-9C63CF694D33}">
      <dgm:prSet phldrT="[Text]"/>
      <dgm:spPr/>
      <dgm:t>
        <a:bodyPr/>
        <a:lstStyle/>
        <a:p>
          <a:r>
            <a:rPr lang="en-US" dirty="0" smtClean="0"/>
            <a:t>Evaluate</a:t>
          </a:r>
          <a:endParaRPr lang="en-US" dirty="0"/>
        </a:p>
      </dgm:t>
    </dgm:pt>
    <dgm:pt modelId="{3E28DE66-D4F9-4D30-B286-8F2F786751DC}" type="parTrans" cxnId="{44289C90-BFB5-400E-BA35-F58B726852F8}">
      <dgm:prSet/>
      <dgm:spPr/>
      <dgm:t>
        <a:bodyPr/>
        <a:lstStyle/>
        <a:p>
          <a:endParaRPr lang="en-US"/>
        </a:p>
      </dgm:t>
    </dgm:pt>
    <dgm:pt modelId="{98A10EE1-37BF-494E-BDA1-FD35192377AC}" type="sibTrans" cxnId="{44289C90-BFB5-400E-BA35-F58B726852F8}">
      <dgm:prSet/>
      <dgm:spPr/>
      <dgm:t>
        <a:bodyPr/>
        <a:lstStyle/>
        <a:p>
          <a:endParaRPr lang="en-US"/>
        </a:p>
      </dgm:t>
    </dgm:pt>
    <dgm:pt modelId="{FA398EFE-4262-419F-99D9-205A0620F0BA}" type="pres">
      <dgm:prSet presAssocID="{1E381182-CB67-4803-988F-2EA65C8969C7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481AE0F-AA4F-48DB-BDE4-874B314D9B0C}" type="pres">
      <dgm:prSet presAssocID="{607ECB14-B517-4B14-A919-C3B51C347764}" presName="Accent1" presStyleCnt="0"/>
      <dgm:spPr/>
    </dgm:pt>
    <dgm:pt modelId="{6634298C-68E9-40AA-B932-E6CC9A9F9F68}" type="pres">
      <dgm:prSet presAssocID="{607ECB14-B517-4B14-A919-C3B51C347764}" presName="Accent" presStyleLbl="node1" presStyleIdx="0" presStyleCnt="3"/>
      <dgm:spPr>
        <a:solidFill>
          <a:srgbClr val="C72F48">
            <a:alpha val="50000"/>
          </a:srgbClr>
        </a:solidFill>
      </dgm:spPr>
    </dgm:pt>
    <dgm:pt modelId="{880D8E11-60DA-4C20-92E9-44AA52198C23}" type="pres">
      <dgm:prSet presAssocID="{607ECB14-B517-4B14-A919-C3B51C347764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BEC830-2C99-4644-AB42-D7517C6C184C}" type="pres">
      <dgm:prSet presAssocID="{986CEFFA-133E-49DC-B613-6594EA8339BE}" presName="Accent2" presStyleCnt="0"/>
      <dgm:spPr/>
    </dgm:pt>
    <dgm:pt modelId="{4D594DB6-EE73-4AFE-A9FD-0DBFB5BC0452}" type="pres">
      <dgm:prSet presAssocID="{986CEFFA-133E-49DC-B613-6594EA8339BE}" presName="Accent" presStyleLbl="node1" presStyleIdx="1" presStyleCnt="3"/>
      <dgm:spPr>
        <a:solidFill>
          <a:srgbClr val="C72F48">
            <a:alpha val="50000"/>
          </a:srgbClr>
        </a:solidFill>
      </dgm:spPr>
    </dgm:pt>
    <dgm:pt modelId="{4788F696-14B4-4B02-93C9-DF83D079CFBF}" type="pres">
      <dgm:prSet presAssocID="{986CEFFA-133E-49DC-B613-6594EA8339BE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FCB2FE-AAB3-4522-89C1-CB7503FA452C}" type="pres">
      <dgm:prSet presAssocID="{FDFFDD48-66E3-49D7-97A1-9C63CF694D33}" presName="Accent3" presStyleCnt="0"/>
      <dgm:spPr/>
    </dgm:pt>
    <dgm:pt modelId="{7261F0B1-0C6B-454C-AEF8-C67D0AE97FA2}" type="pres">
      <dgm:prSet presAssocID="{FDFFDD48-66E3-49D7-97A1-9C63CF694D33}" presName="Accent" presStyleLbl="node1" presStyleIdx="2" presStyleCnt="3"/>
      <dgm:spPr>
        <a:solidFill>
          <a:srgbClr val="C72F48">
            <a:alpha val="50000"/>
          </a:srgbClr>
        </a:solidFill>
      </dgm:spPr>
    </dgm:pt>
    <dgm:pt modelId="{924E45C4-B610-4C11-B6F1-AA11C1F55EA2}" type="pres">
      <dgm:prSet presAssocID="{FDFFDD48-66E3-49D7-97A1-9C63CF694D33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2079E36-6B75-42E5-BE70-86E14067BB45}" type="presOf" srcId="{1E381182-CB67-4803-988F-2EA65C8969C7}" destId="{FA398EFE-4262-419F-99D9-205A0620F0BA}" srcOrd="0" destOrd="0" presId="urn:microsoft.com/office/officeart/2009/layout/CircleArrowProcess"/>
    <dgm:cxn modelId="{70C4F24C-62E1-4881-9226-E0B21BC334EA}" srcId="{1E381182-CB67-4803-988F-2EA65C8969C7}" destId="{607ECB14-B517-4B14-A919-C3B51C347764}" srcOrd="0" destOrd="0" parTransId="{5B56E671-37DC-4886-97DD-BD13BB5FA980}" sibTransId="{CC7FB832-9C08-4CC5-916B-ADBED677B790}"/>
    <dgm:cxn modelId="{774D011B-0195-4FFB-9AE5-55FBFE9BB3C5}" type="presOf" srcId="{FDFFDD48-66E3-49D7-97A1-9C63CF694D33}" destId="{924E45C4-B610-4C11-B6F1-AA11C1F55EA2}" srcOrd="0" destOrd="0" presId="urn:microsoft.com/office/officeart/2009/layout/CircleArrowProcess"/>
    <dgm:cxn modelId="{44289C90-BFB5-400E-BA35-F58B726852F8}" srcId="{1E381182-CB67-4803-988F-2EA65C8969C7}" destId="{FDFFDD48-66E3-49D7-97A1-9C63CF694D33}" srcOrd="2" destOrd="0" parTransId="{3E28DE66-D4F9-4D30-B286-8F2F786751DC}" sibTransId="{98A10EE1-37BF-494E-BDA1-FD35192377AC}"/>
    <dgm:cxn modelId="{32E29743-B4E9-4E1B-8CD5-6D0560E69D47}" type="presOf" srcId="{607ECB14-B517-4B14-A919-C3B51C347764}" destId="{880D8E11-60DA-4C20-92E9-44AA52198C23}" srcOrd="0" destOrd="0" presId="urn:microsoft.com/office/officeart/2009/layout/CircleArrowProcess"/>
    <dgm:cxn modelId="{D7C6FAA8-10A0-4BD2-93A8-820B5D5CCD24}" srcId="{1E381182-CB67-4803-988F-2EA65C8969C7}" destId="{986CEFFA-133E-49DC-B613-6594EA8339BE}" srcOrd="1" destOrd="0" parTransId="{78FDAFA1-88F6-4181-A21B-EBCA817D2A5B}" sibTransId="{F63A584E-FAC1-4F80-9449-68FEEAA3684C}"/>
    <dgm:cxn modelId="{7F2E620A-5BFC-492F-BA3D-F77A26DBD57F}" type="presOf" srcId="{986CEFFA-133E-49DC-B613-6594EA8339BE}" destId="{4788F696-14B4-4B02-93C9-DF83D079CFBF}" srcOrd="0" destOrd="0" presId="urn:microsoft.com/office/officeart/2009/layout/CircleArrowProcess"/>
    <dgm:cxn modelId="{EE3FDD85-9781-4FF1-BD05-A0FA3A70DD11}" type="presParOf" srcId="{FA398EFE-4262-419F-99D9-205A0620F0BA}" destId="{D481AE0F-AA4F-48DB-BDE4-874B314D9B0C}" srcOrd="0" destOrd="0" presId="urn:microsoft.com/office/officeart/2009/layout/CircleArrowProcess"/>
    <dgm:cxn modelId="{6F084940-7016-4B49-B445-7C2AD8A77482}" type="presParOf" srcId="{D481AE0F-AA4F-48DB-BDE4-874B314D9B0C}" destId="{6634298C-68E9-40AA-B932-E6CC9A9F9F68}" srcOrd="0" destOrd="0" presId="urn:microsoft.com/office/officeart/2009/layout/CircleArrowProcess"/>
    <dgm:cxn modelId="{C6A38CCD-3774-4606-95D6-CBB4AA6BC74A}" type="presParOf" srcId="{FA398EFE-4262-419F-99D9-205A0620F0BA}" destId="{880D8E11-60DA-4C20-92E9-44AA52198C23}" srcOrd="1" destOrd="0" presId="urn:microsoft.com/office/officeart/2009/layout/CircleArrowProcess"/>
    <dgm:cxn modelId="{08EE883F-1138-43CA-8896-0BD49210AB27}" type="presParOf" srcId="{FA398EFE-4262-419F-99D9-205A0620F0BA}" destId="{12BEC830-2C99-4644-AB42-D7517C6C184C}" srcOrd="2" destOrd="0" presId="urn:microsoft.com/office/officeart/2009/layout/CircleArrowProcess"/>
    <dgm:cxn modelId="{D46F2119-272D-404F-A3C9-690AD05993B0}" type="presParOf" srcId="{12BEC830-2C99-4644-AB42-D7517C6C184C}" destId="{4D594DB6-EE73-4AFE-A9FD-0DBFB5BC0452}" srcOrd="0" destOrd="0" presId="urn:microsoft.com/office/officeart/2009/layout/CircleArrowProcess"/>
    <dgm:cxn modelId="{5B691A86-F770-4F58-B7EA-69A17B535FB9}" type="presParOf" srcId="{FA398EFE-4262-419F-99D9-205A0620F0BA}" destId="{4788F696-14B4-4B02-93C9-DF83D079CFBF}" srcOrd="3" destOrd="0" presId="urn:microsoft.com/office/officeart/2009/layout/CircleArrowProcess"/>
    <dgm:cxn modelId="{B30EEC32-9B97-4B26-8FC2-E5A35F04DA27}" type="presParOf" srcId="{FA398EFE-4262-419F-99D9-205A0620F0BA}" destId="{35FCB2FE-AAB3-4522-89C1-CB7503FA452C}" srcOrd="4" destOrd="0" presId="urn:microsoft.com/office/officeart/2009/layout/CircleArrowProcess"/>
    <dgm:cxn modelId="{2FD03648-13A7-4EED-A9A1-D2F9BBDA8FF6}" type="presParOf" srcId="{35FCB2FE-AAB3-4522-89C1-CB7503FA452C}" destId="{7261F0B1-0C6B-454C-AEF8-C67D0AE97FA2}" srcOrd="0" destOrd="0" presId="urn:microsoft.com/office/officeart/2009/layout/CircleArrowProcess"/>
    <dgm:cxn modelId="{5FF04EDE-2FA1-4C38-8A33-A9437029B98B}" type="presParOf" srcId="{FA398EFE-4262-419F-99D9-205A0620F0BA}" destId="{924E45C4-B610-4C11-B6F1-AA11C1F55EA2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34298C-68E9-40AA-B932-E6CC9A9F9F68}">
      <dsp:nvSpPr>
        <dsp:cNvPr id="0" name=""/>
        <dsp:cNvSpPr/>
      </dsp:nvSpPr>
      <dsp:spPr>
        <a:xfrm>
          <a:off x="709454" y="423052"/>
          <a:ext cx="1227769" cy="1227956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C72F48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0D8E11-60DA-4C20-92E9-44AA52198C23}">
      <dsp:nvSpPr>
        <dsp:cNvPr id="0" name=""/>
        <dsp:cNvSpPr/>
      </dsp:nvSpPr>
      <dsp:spPr>
        <a:xfrm>
          <a:off x="980832" y="866382"/>
          <a:ext cx="682248" cy="3410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Collaborate</a:t>
          </a:r>
          <a:endParaRPr lang="en-US" sz="1100" kern="1200" dirty="0"/>
        </a:p>
      </dsp:txBody>
      <dsp:txXfrm>
        <a:off x="980832" y="866382"/>
        <a:ext cx="682248" cy="341042"/>
      </dsp:txXfrm>
    </dsp:sp>
    <dsp:sp modelId="{4D594DB6-EE73-4AFE-A9FD-0DBFB5BC0452}">
      <dsp:nvSpPr>
        <dsp:cNvPr id="0" name=""/>
        <dsp:cNvSpPr/>
      </dsp:nvSpPr>
      <dsp:spPr>
        <a:xfrm>
          <a:off x="368446" y="1128604"/>
          <a:ext cx="1227769" cy="1227956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C72F48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88F696-14B4-4B02-93C9-DF83D079CFBF}">
      <dsp:nvSpPr>
        <dsp:cNvPr id="0" name=""/>
        <dsp:cNvSpPr/>
      </dsp:nvSpPr>
      <dsp:spPr>
        <a:xfrm>
          <a:off x="641207" y="1576015"/>
          <a:ext cx="682248" cy="3410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Develop</a:t>
          </a:r>
          <a:endParaRPr lang="en-US" sz="1100" kern="1200" dirty="0"/>
        </a:p>
      </dsp:txBody>
      <dsp:txXfrm>
        <a:off x="641207" y="1576015"/>
        <a:ext cx="682248" cy="341042"/>
      </dsp:txXfrm>
    </dsp:sp>
    <dsp:sp modelId="{7261F0B1-0C6B-454C-AEF8-C67D0AE97FA2}">
      <dsp:nvSpPr>
        <dsp:cNvPr id="0" name=""/>
        <dsp:cNvSpPr/>
      </dsp:nvSpPr>
      <dsp:spPr>
        <a:xfrm>
          <a:off x="796839" y="1918588"/>
          <a:ext cx="1054844" cy="1055267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C72F48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4E45C4-B610-4C11-B6F1-AA11C1F55EA2}">
      <dsp:nvSpPr>
        <dsp:cNvPr id="0" name=""/>
        <dsp:cNvSpPr/>
      </dsp:nvSpPr>
      <dsp:spPr>
        <a:xfrm>
          <a:off x="982446" y="2286669"/>
          <a:ext cx="682248" cy="3410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Evaluate</a:t>
          </a:r>
          <a:endParaRPr lang="en-US" sz="1100" kern="1200" dirty="0"/>
        </a:p>
      </dsp:txBody>
      <dsp:txXfrm>
        <a:off x="982446" y="2286669"/>
        <a:ext cx="682248" cy="3410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96EA6-6F25-4F19-87BA-7ADCC16DAEFF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E50CC-F33A-4EF4-9F12-93EC4A21A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95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C172E-A8B5-46F6-B05C-DFA3E2E0F207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74CE4-FBD8-4481-AEFB-CA53E599A7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68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280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4" name="Rectangle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5" name="Rectangle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6" name="Rectangle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7" name="Rectangle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ectangle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4E708F12-96AD-4ED4-8132-A78F5E42C1F5}" type="datetime1">
              <a:rPr lang="en-US" smtClean="0"/>
              <a:t>7/23/2018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65205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8BEDD-6160-49BB-B372-861DE7DE9BA5}" type="datetime1">
              <a:rPr lang="en-US" smtClean="0"/>
              <a:t>7/23/2018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1921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819F-B7FD-4B29-8F66-9E318144BC2A}" type="datetime1">
              <a:rPr lang="en-US" smtClean="0"/>
              <a:t>7/23/2018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chemeClr val="accent2"/>
                </a:solidFill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70985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A159C-B6E0-4F10-9F4A-2FA57003B139}" type="datetime1">
              <a:rPr lang="en-US" smtClean="0"/>
              <a:t>7/23/2018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341875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16354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170CBBB-D1D1-4386-A5E9-07F3477B78F3}" type="datetime1">
              <a:rPr lang="en-US" smtClean="0"/>
              <a:t>7/23/2018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1830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9FA4CAD8-0EA7-4615-B69B-B2F199EF3A93}" type="datetime1">
              <a:rPr lang="en-US" smtClean="0"/>
              <a:t>7/23/2018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4060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4BD7-6953-492C-921B-E68B2D7F14C8}" type="datetime1">
              <a:rPr lang="en-US" smtClean="0"/>
              <a:t>7/23/2018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22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17D9B-D4D3-4E23-88DF-2E354FA43196}" type="datetime1">
              <a:rPr lang="en-US" smtClean="0"/>
              <a:t>7/23/2018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050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580573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3075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67C5-D04E-4576-B61C-12ABA14BBD6C}" type="datetime1">
              <a:rPr lang="en-US" smtClean="0"/>
              <a:t>7/23/2018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3174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A170-8299-44AD-AEEF-FC686C3D7804}" type="datetime1">
              <a:rPr lang="en-US" smtClean="0"/>
              <a:t>7/23/2018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8313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1763A-68EC-4ECD-9620-D9FE9CDDD622}" type="datetime1">
              <a:rPr lang="en-US" smtClean="0"/>
              <a:t>7/23/2018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483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483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2277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0" name="Rectangle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1" name="Rectangle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Rectangle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5" name="Rectangle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8" name="Rectangle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9" name="Rectangle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40" name="Rectangle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20F09E4-6EA4-4BF3-9FC8-FF40373B88E6}" type="datetime1">
              <a:rPr lang="en-US" smtClean="0"/>
              <a:t>7/23/2018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64872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1500" kern="1200">
          <a:solidFill>
            <a:schemeClr val="tx2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4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9900" y="3871913"/>
            <a:ext cx="6819900" cy="1093788"/>
          </a:xfrm>
        </p:spPr>
        <p:txBody>
          <a:bodyPr>
            <a:normAutofit/>
          </a:bodyPr>
          <a:lstStyle/>
          <a:p>
            <a:r>
              <a:rPr lang="en-US" i="1" dirty="0" smtClean="0"/>
              <a:t>Aligning the Course Development Process with Quality Review and Course Design Workspace 2.0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393335"/>
            <a:ext cx="11277600" cy="1128713"/>
          </a:xfrm>
        </p:spPr>
        <p:txBody>
          <a:bodyPr/>
          <a:lstStyle/>
          <a:p>
            <a:r>
              <a:rPr lang="en-US" dirty="0" err="1" smtClean="0"/>
              <a:t>Stream</a:t>
            </a:r>
            <a:r>
              <a:rPr lang="en-US" sz="6000" dirty="0" err="1" smtClean="0"/>
              <a:t>A</a:t>
            </a:r>
            <a:r>
              <a:rPr lang="en-US" dirty="0" err="1" smtClean="0"/>
              <a:t>ligning</a:t>
            </a:r>
            <a:r>
              <a:rPr lang="en-US" dirty="0" smtClean="0"/>
              <a:t> the Course Development Process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69900" y="4965701"/>
            <a:ext cx="5588000" cy="130016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64008" indent="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kumimoji="0"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kumimoji="0"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Mary Burkart, Instructional Designer</a:t>
            </a:r>
          </a:p>
          <a:p>
            <a:r>
              <a:rPr lang="en-US" sz="1800" dirty="0" smtClean="0"/>
              <a:t>Park University</a:t>
            </a:r>
          </a:p>
          <a:p>
            <a:r>
              <a:rPr lang="en-US" sz="1800" dirty="0" smtClean="0"/>
              <a:t>August 3, 2018</a:t>
            </a:r>
            <a:endParaRPr lang="en-US" sz="180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941733226"/>
              </p:ext>
            </p:extLst>
          </p:nvPr>
        </p:nvGraphicFramePr>
        <p:xfrm>
          <a:off x="10167581" y="3718038"/>
          <a:ext cx="2305671" cy="3396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325" y="0"/>
            <a:ext cx="3648075" cy="204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94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592869" y="2249425"/>
            <a:ext cx="6989531" cy="4381500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en-US" sz="2800" b="1" dirty="0" smtClean="0"/>
              <a:t>Workspace </a:t>
            </a:r>
            <a:r>
              <a:rPr lang="en-US" sz="2800" b="1" dirty="0"/>
              <a:t>2.0 </a:t>
            </a:r>
            <a:r>
              <a:rPr lang="en-US" sz="2800" dirty="0" smtClean="0"/>
              <a:t>enhancements</a:t>
            </a:r>
            <a:endParaRPr lang="en-US" sz="2800" dirty="0"/>
          </a:p>
          <a:p>
            <a:pPr marL="461772" indent="-342900"/>
            <a:r>
              <a:rPr lang="en-US" sz="2400" dirty="0"/>
              <a:t>Support greater </a:t>
            </a:r>
            <a:r>
              <a:rPr lang="en-US" sz="2400" dirty="0" smtClean="0"/>
              <a:t>alignment </a:t>
            </a:r>
            <a:r>
              <a:rPr lang="en-US" sz="2400" dirty="0"/>
              <a:t>to strategic plan and course outcomes</a:t>
            </a:r>
          </a:p>
          <a:p>
            <a:pPr marL="461772" indent="-342900"/>
            <a:r>
              <a:rPr lang="en-US" sz="2400" dirty="0"/>
              <a:t>Inform CDEVs of the quality standards for excellence early in the process</a:t>
            </a:r>
          </a:p>
          <a:p>
            <a:pPr marL="461772" indent="-342900"/>
            <a:r>
              <a:rPr lang="en-US" sz="2400" dirty="0"/>
              <a:t>Include formative quality reviews to ensure the summative quality review is successful</a:t>
            </a:r>
          </a:p>
          <a:p>
            <a:pPr marL="461772" indent="-342900"/>
            <a:r>
              <a:rPr lang="en-US" sz="2400" dirty="0"/>
              <a:t>Clarify the process with streamlined sequencing, instructions, and templates</a:t>
            </a:r>
          </a:p>
          <a:p>
            <a:pPr marL="461772" indent="-342900"/>
            <a:r>
              <a:rPr lang="en-US" sz="2400" dirty="0"/>
              <a:t>Facilitate more </a:t>
            </a:r>
            <a:r>
              <a:rPr lang="en-US" sz="2400" dirty="0" smtClean="0"/>
              <a:t>collaboration </a:t>
            </a:r>
            <a:r>
              <a:rPr lang="en-US" sz="2400" dirty="0"/>
              <a:t>among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stakeholders</a:t>
            </a:r>
            <a:endParaRPr 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3983269" cy="4341875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en-US" sz="2800" b="1" dirty="0" smtClean="0"/>
              <a:t>Workspace 1.0 </a:t>
            </a:r>
            <a:r>
              <a:rPr lang="en-US" sz="2800" dirty="0" smtClean="0"/>
              <a:t>was implemented in 2016 to </a:t>
            </a:r>
          </a:p>
          <a:p>
            <a:r>
              <a:rPr lang="en-US" sz="2400" dirty="0" smtClean="0"/>
              <a:t>Move </a:t>
            </a:r>
            <a:r>
              <a:rPr lang="en-US" sz="2400" dirty="0"/>
              <a:t>course design from e-mail to Canvas</a:t>
            </a:r>
          </a:p>
          <a:p>
            <a:r>
              <a:rPr lang="en-US" sz="2400" dirty="0" smtClean="0"/>
              <a:t>Provide space for</a:t>
            </a:r>
          </a:p>
          <a:p>
            <a:pPr lvl="1"/>
            <a:r>
              <a:rPr lang="en-US" sz="2300" dirty="0" smtClean="0"/>
              <a:t>Course design</a:t>
            </a:r>
            <a:endParaRPr lang="en-US" sz="2300" dirty="0"/>
          </a:p>
          <a:p>
            <a:pPr lvl="1"/>
            <a:r>
              <a:rPr lang="en-US" sz="2300" dirty="0" smtClean="0"/>
              <a:t>Collaboration</a:t>
            </a:r>
            <a:endParaRPr lang="en-US" sz="2300" dirty="0"/>
          </a:p>
          <a:p>
            <a:pPr lvl="1"/>
            <a:r>
              <a:rPr lang="en-US" sz="2300" dirty="0" smtClean="0"/>
              <a:t>Content submission</a:t>
            </a:r>
            <a:endParaRPr lang="en-US" sz="2300" dirty="0"/>
          </a:p>
          <a:p>
            <a:pPr lvl="1"/>
            <a:r>
              <a:rPr lang="en-US" sz="2300" smtClean="0"/>
              <a:t>Evaluation</a:t>
            </a:r>
            <a:endParaRPr lang="en-US" sz="23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Workspace 1.0 </a:t>
            </a:r>
            <a:r>
              <a:rPr lang="en-US" dirty="0" smtClean="0">
                <a:sym typeface="Wingdings" panose="05000000000000000000" pitchFamily="2" charset="2"/>
              </a:rPr>
              <a:t> Workspace 2.0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 rot="2672846">
            <a:off x="9361319" y="1925743"/>
            <a:ext cx="997569" cy="1064074"/>
            <a:chOff x="304800" y="2971800"/>
            <a:chExt cx="571500" cy="609600"/>
          </a:xfrm>
        </p:grpSpPr>
        <p:sp>
          <p:nvSpPr>
            <p:cNvPr id="8" name="Explosion 2 7"/>
            <p:cNvSpPr/>
            <p:nvPr/>
          </p:nvSpPr>
          <p:spPr>
            <a:xfrm>
              <a:off x="304800" y="2971800"/>
              <a:ext cx="571500" cy="609600"/>
            </a:xfrm>
            <a:prstGeom prst="irregularSeal2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 rot="18778018">
              <a:off x="406328" y="3178559"/>
              <a:ext cx="356760" cy="211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New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759" y="5498729"/>
            <a:ext cx="972245" cy="117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53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8394700" cy="4341875"/>
          </a:xfrm>
        </p:spPr>
        <p:txBody>
          <a:bodyPr>
            <a:noAutofit/>
          </a:bodyPr>
          <a:lstStyle/>
          <a:p>
            <a:r>
              <a:rPr lang="en-US" sz="2800" dirty="0" smtClean="0"/>
              <a:t>Course Developer (CDEV)</a:t>
            </a:r>
          </a:p>
          <a:p>
            <a:pPr lvl="1"/>
            <a:r>
              <a:rPr lang="en-US" sz="2400" dirty="0" smtClean="0"/>
              <a:t>Provides subject matter expertise and course content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Instructional Designer (ID)</a:t>
            </a:r>
            <a:endParaRPr lang="en-US" sz="2400" dirty="0" smtClean="0"/>
          </a:p>
          <a:p>
            <a:pPr lvl="1"/>
            <a:r>
              <a:rPr lang="en-US" sz="2400" dirty="0" smtClean="0"/>
              <a:t>Provides instructional design consultation services</a:t>
            </a:r>
          </a:p>
          <a:p>
            <a:pPr lvl="1"/>
            <a:r>
              <a:rPr lang="en-US" sz="2400" dirty="0"/>
              <a:t>Reviews course content </a:t>
            </a:r>
            <a:r>
              <a:rPr lang="en-US" sz="2400" dirty="0" smtClean="0"/>
              <a:t>for alignment</a:t>
            </a:r>
          </a:p>
          <a:p>
            <a:pPr lvl="1"/>
            <a:r>
              <a:rPr lang="en-US" sz="2400" dirty="0" smtClean="0"/>
              <a:t>Builds courses and applies the Park Course Template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Stakeholders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856" y="4844955"/>
            <a:ext cx="2819144" cy="20130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033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609600" y="2249425"/>
            <a:ext cx="10972800" cy="4341875"/>
          </a:xfrm>
        </p:spPr>
        <p:txBody>
          <a:bodyPr/>
          <a:lstStyle/>
          <a:p>
            <a:r>
              <a:rPr lang="en-US" sz="2800" dirty="0"/>
              <a:t>Departmental Content </a:t>
            </a:r>
            <a:r>
              <a:rPr lang="en-US" sz="2800" dirty="0" smtClean="0"/>
              <a:t>Approver</a:t>
            </a:r>
            <a:endParaRPr lang="en-US" sz="2800" dirty="0"/>
          </a:p>
          <a:p>
            <a:pPr lvl="1"/>
            <a:r>
              <a:rPr lang="en-US" sz="2400" dirty="0"/>
              <a:t>Reviews course outline for alignment to department goals</a:t>
            </a:r>
          </a:p>
          <a:p>
            <a:pPr lvl="1"/>
            <a:r>
              <a:rPr lang="en-US" sz="2400" dirty="0"/>
              <a:t>Reviews and approves final </a:t>
            </a:r>
            <a:r>
              <a:rPr lang="en-US" sz="2400" dirty="0" smtClean="0"/>
              <a:t>course</a:t>
            </a:r>
          </a:p>
          <a:p>
            <a:pPr lvl="1"/>
            <a:endParaRPr lang="en-US" sz="2400" dirty="0"/>
          </a:p>
          <a:p>
            <a:pPr lvl="0" fontAlgn="base">
              <a:spcAft>
                <a:spcPct val="0"/>
              </a:spcAft>
            </a:pPr>
            <a:r>
              <a:rPr lang="en-US" sz="2800" dirty="0" smtClean="0"/>
              <a:t>As </a:t>
            </a:r>
            <a:r>
              <a:rPr lang="en-US" sz="2800" dirty="0"/>
              <a:t>required by </a:t>
            </a:r>
            <a:r>
              <a:rPr lang="en-US" sz="2800" dirty="0" smtClean="0"/>
              <a:t>expertise</a:t>
            </a:r>
          </a:p>
          <a:p>
            <a:pPr lvl="1" fontAlgn="base">
              <a:spcAft>
                <a:spcPct val="0"/>
              </a:spcAft>
            </a:pPr>
            <a:r>
              <a:rPr lang="en-US" sz="2400" dirty="0" smtClean="0"/>
              <a:t>Other IDs</a:t>
            </a:r>
          </a:p>
          <a:p>
            <a:pPr lvl="1" fontAlgn="base">
              <a:spcAft>
                <a:spcPct val="0"/>
              </a:spcAft>
            </a:pPr>
            <a:r>
              <a:rPr lang="en-US" sz="2400" dirty="0" smtClean="0"/>
              <a:t>Librarian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Stakeholders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856" y="4844955"/>
            <a:ext cx="2819144" cy="20130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0974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10219982" cy="4341875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2800" dirty="0" smtClean="0"/>
              <a:t>First meeting</a:t>
            </a:r>
          </a:p>
          <a:p>
            <a:r>
              <a:rPr lang="en-US" sz="2400" dirty="0" smtClean="0"/>
              <a:t>Establish course goals</a:t>
            </a:r>
          </a:p>
          <a:p>
            <a:r>
              <a:rPr lang="en-US" sz="2400" dirty="0" smtClean="0"/>
              <a:t>Introduce the course development process</a:t>
            </a:r>
          </a:p>
          <a:p>
            <a:r>
              <a:rPr lang="en-US" sz="2400" dirty="0"/>
              <a:t>Introduce the Course Alignment Plan (formerly CLO-ULO Map)</a:t>
            </a:r>
          </a:p>
          <a:p>
            <a:r>
              <a:rPr lang="en-US" sz="2400" dirty="0" smtClean="0"/>
              <a:t>Collaborate on student learning outcomes</a:t>
            </a:r>
          </a:p>
          <a:p>
            <a:r>
              <a:rPr lang="en-US" sz="2400" dirty="0" smtClean="0"/>
              <a:t>Explore course assessment options</a:t>
            </a:r>
          </a:p>
          <a:p>
            <a:r>
              <a:rPr lang="en-US" sz="2400" dirty="0" smtClean="0"/>
              <a:t>Explore resources (OERs, third party tools, etc.)</a:t>
            </a:r>
          </a:p>
          <a:p>
            <a:pPr marL="109728" indent="0">
              <a:buNone/>
            </a:pPr>
            <a:endParaRPr lang="en-US" sz="2400" dirty="0" smtClean="0"/>
          </a:p>
          <a:p>
            <a:pPr marL="109728" indent="0">
              <a:buNone/>
            </a:pPr>
            <a:r>
              <a:rPr lang="en-US" sz="2800" dirty="0" smtClean="0"/>
              <a:t>Follow-up meetings</a:t>
            </a:r>
          </a:p>
          <a:p>
            <a:r>
              <a:rPr lang="en-US" sz="2400" dirty="0" smtClean="0"/>
              <a:t>Review alignment</a:t>
            </a:r>
          </a:p>
          <a:p>
            <a:endParaRPr lang="en-US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Spaces: Collaboration Process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649688118"/>
              </p:ext>
            </p:extLst>
          </p:nvPr>
        </p:nvGraphicFramePr>
        <p:xfrm>
          <a:off x="8478099" y="4420362"/>
          <a:ext cx="3713901" cy="2526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8983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650173" y="2249425"/>
            <a:ext cx="5932227" cy="4341875"/>
          </a:xfrm>
        </p:spPr>
        <p:txBody>
          <a:bodyPr>
            <a:normAutofit/>
          </a:bodyPr>
          <a:lstStyle/>
          <a:p>
            <a:pPr marL="118872" indent="0">
              <a:buNone/>
            </a:pPr>
            <a:r>
              <a:rPr lang="en-US" sz="2800" dirty="0"/>
              <a:t>Course Developer</a:t>
            </a:r>
          </a:p>
          <a:p>
            <a:pPr marL="461772" indent="-342900"/>
            <a:r>
              <a:rPr lang="en-US" sz="2400" dirty="0"/>
              <a:t>Submit content to the Workspace, guided by templates</a:t>
            </a:r>
          </a:p>
          <a:p>
            <a:pPr marL="754380" lvl="1" indent="-342900"/>
            <a:r>
              <a:rPr lang="en-US" sz="2400" dirty="0"/>
              <a:t>Course Alignment Plan (Previously known as </a:t>
            </a:r>
            <a:r>
              <a:rPr lang="en-US" sz="2400" dirty="0" smtClean="0"/>
              <a:t>CLO-ULO Map)</a:t>
            </a:r>
            <a:endParaRPr lang="en-US" sz="2400" dirty="0"/>
          </a:p>
          <a:p>
            <a:pPr marL="754380" lvl="1" indent="-342900"/>
            <a:r>
              <a:rPr lang="en-US" sz="2400" dirty="0"/>
              <a:t>Course Outline </a:t>
            </a:r>
          </a:p>
          <a:p>
            <a:pPr marL="754380" lvl="1" indent="-342900"/>
            <a:r>
              <a:rPr lang="en-US" sz="2400" dirty="0"/>
              <a:t>Course Content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040573" cy="4341875"/>
          </a:xfrm>
        </p:spPr>
        <p:txBody>
          <a:bodyPr>
            <a:noAutofit/>
          </a:bodyPr>
          <a:lstStyle/>
          <a:p>
            <a:pPr marL="118872" indent="0">
              <a:buNone/>
            </a:pPr>
            <a:r>
              <a:rPr lang="en-US" sz="2800" dirty="0"/>
              <a:t>Instructional Designer</a:t>
            </a:r>
          </a:p>
          <a:p>
            <a:pPr marL="461772" indent="-342900"/>
            <a:r>
              <a:rPr lang="en-US" sz="2400" dirty="0"/>
              <a:t>Consult on instructional design of content </a:t>
            </a:r>
          </a:p>
          <a:p>
            <a:pPr marL="461772" indent="-342900"/>
            <a:r>
              <a:rPr lang="en-US" sz="2400" dirty="0"/>
              <a:t>Manage alignment to </a:t>
            </a:r>
            <a:r>
              <a:rPr lang="en-US" sz="2400" dirty="0" smtClean="0"/>
              <a:t>Course Alignment Plan</a:t>
            </a:r>
          </a:p>
          <a:p>
            <a:pPr marL="461772" indent="-342900"/>
            <a:endParaRPr lang="en-US" sz="2400" dirty="0"/>
          </a:p>
          <a:p>
            <a:pPr marL="118872" indent="0">
              <a:buNone/>
            </a:pPr>
            <a:r>
              <a:rPr lang="en-US" sz="2800" dirty="0"/>
              <a:t>Workspace</a:t>
            </a:r>
          </a:p>
          <a:p>
            <a:pPr marL="461772" indent="-342900"/>
            <a:r>
              <a:rPr lang="en-US" sz="2400" dirty="0"/>
              <a:t>Keeps track of deadlines, submissions</a:t>
            </a:r>
          </a:p>
          <a:p>
            <a:pPr marL="461772" indent="-342900"/>
            <a:r>
              <a:rPr lang="en-US" sz="2400" dirty="0"/>
              <a:t>Facilitates easy version control</a:t>
            </a:r>
          </a:p>
          <a:p>
            <a:pPr marL="118872" indent="0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Spaces: Content Development</a:t>
            </a:r>
            <a:endParaRPr lang="en-US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607231187"/>
              </p:ext>
            </p:extLst>
          </p:nvPr>
        </p:nvGraphicFramePr>
        <p:xfrm>
          <a:off x="8607836" y="4420362"/>
          <a:ext cx="3713901" cy="2526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0909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09599" y="2249425"/>
            <a:ext cx="11223009" cy="4341875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2400" dirty="0" smtClean="0"/>
              <a:t>The </a:t>
            </a:r>
            <a:r>
              <a:rPr lang="en-US" sz="2400" dirty="0"/>
              <a:t>Course Design Team </a:t>
            </a:r>
            <a:r>
              <a:rPr lang="en-US" sz="2400" dirty="0" smtClean="0"/>
              <a:t>review </a:t>
            </a:r>
            <a:r>
              <a:rPr lang="en-US" sz="2400" dirty="0"/>
              <a:t>ensures that the design concepts </a:t>
            </a:r>
            <a:r>
              <a:rPr lang="en-US" sz="2400" dirty="0" smtClean="0"/>
              <a:t>satisfy </a:t>
            </a:r>
            <a:r>
              <a:rPr lang="en-US" sz="2400" dirty="0"/>
              <a:t>academic departmental design specifications.</a:t>
            </a:r>
          </a:p>
          <a:p>
            <a:pPr marL="109728" indent="0">
              <a:buNone/>
            </a:pPr>
            <a:endParaRPr lang="en-US" sz="2400" dirty="0" smtClean="0"/>
          </a:p>
          <a:p>
            <a:pPr marL="109728" indent="0">
              <a:buNone/>
            </a:pPr>
            <a:r>
              <a:rPr lang="en-US" sz="2400" dirty="0"/>
              <a:t>Initial Review with Departmental Content </a:t>
            </a:r>
            <a:r>
              <a:rPr lang="en-US" sz="2400" dirty="0" smtClean="0"/>
              <a:t>Approver and Course Developer</a:t>
            </a:r>
          </a:p>
          <a:p>
            <a:r>
              <a:rPr lang="en-US" sz="2400" dirty="0" smtClean="0"/>
              <a:t>Course outline document</a:t>
            </a:r>
          </a:p>
          <a:p>
            <a:r>
              <a:rPr lang="en-US" sz="2400" dirty="0"/>
              <a:t>Course Alignment Plan </a:t>
            </a:r>
            <a:r>
              <a:rPr lang="en-US" sz="2400" dirty="0" smtClean="0"/>
              <a:t>(CLO-ULO-IRA </a:t>
            </a:r>
            <a:r>
              <a:rPr lang="en-US" sz="2400" dirty="0"/>
              <a:t>Plan</a:t>
            </a:r>
            <a:r>
              <a:rPr lang="en-US" sz="2400" dirty="0" smtClean="0"/>
              <a:t>)</a:t>
            </a:r>
          </a:p>
          <a:p>
            <a:pPr marL="109728" indent="0">
              <a:buNone/>
            </a:pPr>
            <a:endParaRPr lang="en-US" sz="2400" dirty="0"/>
          </a:p>
          <a:p>
            <a:pPr marL="109728" indent="0">
              <a:buNone/>
            </a:pPr>
            <a:r>
              <a:rPr lang="en-US" sz="2400" dirty="0"/>
              <a:t>Comprehensive Team </a:t>
            </a:r>
            <a:r>
              <a:rPr lang="en-US" sz="2400" dirty="0" smtClean="0"/>
              <a:t>Review when development is complete</a:t>
            </a:r>
          </a:p>
          <a:p>
            <a:r>
              <a:rPr lang="en-US" sz="2400" dirty="0" smtClean="0"/>
              <a:t>Content review</a:t>
            </a:r>
          </a:p>
          <a:p>
            <a:r>
              <a:rPr lang="en-US" sz="2400" dirty="0" smtClean="0"/>
              <a:t>Course design evaluation (QSR)</a:t>
            </a:r>
            <a:endParaRPr lang="en-US" sz="2400" dirty="0"/>
          </a:p>
          <a:p>
            <a:pPr marL="109728" indent="0">
              <a:buNone/>
            </a:pPr>
            <a:endParaRPr lang="en-US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Spaces: </a:t>
            </a:r>
            <a:r>
              <a:rPr lang="en-US" dirty="0" smtClean="0"/>
              <a:t>Evaluate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148656584"/>
              </p:ext>
            </p:extLst>
          </p:nvPr>
        </p:nvGraphicFramePr>
        <p:xfrm>
          <a:off x="8478099" y="4331924"/>
          <a:ext cx="3713901" cy="2526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6503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Stream</a:t>
            </a:r>
            <a:r>
              <a:rPr lang="en-US" sz="5400" dirty="0" err="1"/>
              <a:t>A</a:t>
            </a:r>
            <a:r>
              <a:rPr lang="en-US" dirty="0" err="1"/>
              <a:t>ligning</a:t>
            </a:r>
            <a:r>
              <a:rPr lang="en-US" dirty="0"/>
              <a:t> the Course Development Process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9" r="23624"/>
          <a:stretch/>
        </p:blipFill>
        <p:spPr>
          <a:xfrm>
            <a:off x="2962435" y="2884849"/>
            <a:ext cx="2222001" cy="30807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18451" y="3688754"/>
            <a:ext cx="1799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Questions?</a:t>
            </a:r>
            <a:endParaRPr lang="en-US" sz="28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7867" y="5483009"/>
            <a:ext cx="20599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Suggestions?</a:t>
            </a:r>
            <a:endParaRPr lang="en-US" sz="28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99499" y="4585882"/>
            <a:ext cx="1718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Feedback?</a:t>
            </a:r>
            <a:endParaRPr lang="en-US" sz="2800" dirty="0">
              <a:latin typeface="+mj-lt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5111648" y="3648473"/>
            <a:ext cx="1534345" cy="1053040"/>
          </a:xfrm>
          <a:prstGeom prst="rightArrow">
            <a:avLst/>
          </a:prstGeom>
          <a:solidFill>
            <a:srgbClr val="B12A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897700" y="2593343"/>
            <a:ext cx="4391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Find out more at our session:</a:t>
            </a:r>
            <a:endParaRPr lang="en-US" sz="2800" dirty="0">
              <a:latin typeface="+mj-l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7700" y="3146459"/>
            <a:ext cx="4687464" cy="281912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1134481" y="2791626"/>
            <a:ext cx="17833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Thank you!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9425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5bc2bc5ae1de59dd92d085b4ab5e0741a313d6a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es strategy  proposal presentation">
  <a:themeElements>
    <a:clrScheme name="Custom 11">
      <a:dk1>
        <a:sysClr val="windowText" lastClr="000000"/>
      </a:dk1>
      <a:lt1>
        <a:sysClr val="window" lastClr="FFFFFF"/>
      </a:lt1>
      <a:dk2>
        <a:srgbClr val="000000"/>
      </a:dk2>
      <a:lt2>
        <a:srgbClr val="E9E5DC"/>
      </a:lt2>
      <a:accent1>
        <a:srgbClr val="791D2C"/>
      </a:accent1>
      <a:accent2>
        <a:srgbClr val="B12A42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les strategy  proposal presentation" id="{046EAC39-0F7A-434B-A008-25AEA0734A86}" vid="{35BA20B6-3833-4B27-995B-0B2F0A323CD3}"/>
    </a:ext>
  </a:extLst>
</a:theme>
</file>

<file path=ppt/theme/theme2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49BB7A1-C70F-403E-B471-F185B83BA8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356</Words>
  <Application>Microsoft Office PowerPoint</Application>
  <PresentationFormat>Widescreen</PresentationFormat>
  <Paragraphs>84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Calibri</vt:lpstr>
      <vt:lpstr>Calibri Light</vt:lpstr>
      <vt:lpstr>Georgia</vt:lpstr>
      <vt:lpstr>Wingdings</vt:lpstr>
      <vt:lpstr>Wingdings 2</vt:lpstr>
      <vt:lpstr>Sales strategy  proposal presentation</vt:lpstr>
      <vt:lpstr>StreamAligning the Course Development Process</vt:lpstr>
      <vt:lpstr>Workspace 1.0  Workspace 2.0</vt:lpstr>
      <vt:lpstr>Stakeholders</vt:lpstr>
      <vt:lpstr>Stakeholders</vt:lpstr>
      <vt:lpstr>The Spaces: Collaboration Process</vt:lpstr>
      <vt:lpstr>The Spaces: Content Development</vt:lpstr>
      <vt:lpstr>The Spaces: Evaluate</vt:lpstr>
      <vt:lpstr>StreamAligning the Course Development Process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2017-07-31T16:21:21Z</dcterms:created>
  <dcterms:modified xsi:type="dcterms:W3CDTF">2018-07-23T14:37:55Z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TC034605579991</vt:lpwstr>
  </property>
</Properties>
</file>