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4" r:id="rId2"/>
  </p:sldMasterIdLst>
  <p:notesMasterIdLst>
    <p:notesMasterId r:id="rId18"/>
  </p:notesMasterIdLst>
  <p:handoutMasterIdLst>
    <p:handoutMasterId r:id="rId19"/>
  </p:handoutMasterIdLst>
  <p:sldIdLst>
    <p:sldId id="275" r:id="rId3"/>
    <p:sldId id="277" r:id="rId4"/>
    <p:sldId id="295" r:id="rId5"/>
    <p:sldId id="278" r:id="rId6"/>
    <p:sldId id="289" r:id="rId7"/>
    <p:sldId id="296" r:id="rId8"/>
    <p:sldId id="297" r:id="rId9"/>
    <p:sldId id="291" r:id="rId10"/>
    <p:sldId id="290" r:id="rId11"/>
    <p:sldId id="287" r:id="rId12"/>
    <p:sldId id="293" r:id="rId13"/>
    <p:sldId id="292" r:id="rId14"/>
    <p:sldId id="298" r:id="rId15"/>
    <p:sldId id="299" r:id="rId16"/>
    <p:sldId id="272" r:id="rId17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7296" userDrawn="1">
          <p15:clr>
            <a:srgbClr val="A4A3A4"/>
          </p15:clr>
        </p15:guide>
        <p15:guide id="4" orient="horz" pos="41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67" autoAdjust="0"/>
    <p:restoredTop sz="94678" autoAdjust="0"/>
  </p:normalViewPr>
  <p:slideViewPr>
    <p:cSldViewPr snapToGrid="0">
      <p:cViewPr varScale="1">
        <p:scale>
          <a:sx n="77" d="100"/>
          <a:sy n="77" d="100"/>
        </p:scale>
        <p:origin x="84" y="894"/>
      </p:cViewPr>
      <p:guideLst>
        <p:guide orient="horz" pos="2160"/>
        <p:guide pos="3840"/>
        <p:guide pos="7296"/>
        <p:guide orient="horz" pos="412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6" d="100"/>
          <a:sy n="76" d="100"/>
        </p:scale>
        <p:origin x="2538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796EA6-6F25-4F19-87BA-7ADCC16DAEFF}" type="datetimeFigureOut">
              <a:rPr lang="en-US" smtClean="0"/>
              <a:t>3/29/2018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E50CC-F33A-4EF4-9F12-93EC4A21A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2950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9C172E-A8B5-46F6-B05C-DFA3E2E0F207}" type="datetimeFigureOut">
              <a:rPr lang="en-US" smtClean="0"/>
              <a:t>3/29/2018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674CE4-FBD8-4481-AEFB-CA53E599A7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268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74CE4-FBD8-4481-AEFB-CA53E599A74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2806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7213577" y="3810001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4" name="Rectangle 23"/>
          <p:cNvSpPr/>
          <p:nvPr/>
        </p:nvSpPr>
        <p:spPr>
          <a:xfrm flipV="1">
            <a:off x="7213601" y="3897010"/>
            <a:ext cx="49784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5" name="Rectangle 24"/>
          <p:cNvSpPr/>
          <p:nvPr/>
        </p:nvSpPr>
        <p:spPr>
          <a:xfrm flipV="1">
            <a:off x="7213601" y="4115167"/>
            <a:ext cx="49784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6" name="Rectangle 25"/>
          <p:cNvSpPr/>
          <p:nvPr/>
        </p:nvSpPr>
        <p:spPr>
          <a:xfrm flipV="1">
            <a:off x="7213600" y="4164403"/>
            <a:ext cx="262128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7" name="Rectangle 26"/>
          <p:cNvSpPr/>
          <p:nvPr/>
        </p:nvSpPr>
        <p:spPr>
          <a:xfrm flipV="1">
            <a:off x="7213600" y="4199572"/>
            <a:ext cx="262128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7213600" y="3962400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9835343" y="406098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12192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Rectangle 9"/>
          <p:cNvSpPr/>
          <p:nvPr/>
        </p:nvSpPr>
        <p:spPr>
          <a:xfrm>
            <a:off x="1" y="3675528"/>
            <a:ext cx="12192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Rectangle 10"/>
          <p:cNvSpPr/>
          <p:nvPr/>
        </p:nvSpPr>
        <p:spPr>
          <a:xfrm flipV="1">
            <a:off x="8552068" y="3643090"/>
            <a:ext cx="3639933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12192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8940800" y="4206240"/>
            <a:ext cx="1280160" cy="457200"/>
          </a:xfrm>
        </p:spPr>
        <p:txBody>
          <a:bodyPr/>
          <a:lstStyle/>
          <a:p>
            <a:fld id="{4E708F12-96AD-4ED4-8132-A78F5E42C1F5}" type="datetime1">
              <a:rPr lang="en-US" smtClean="0"/>
              <a:t>3/29/2018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7213600" y="4205288"/>
            <a:ext cx="1727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1093451" y="1136"/>
            <a:ext cx="996949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609600" y="3899938"/>
            <a:ext cx="6604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09600" y="2401888"/>
            <a:ext cx="112776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652055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8BEDD-6160-49BB-B372-861DE7DE9BA5}" type="datetime1">
              <a:rPr lang="en-US" smtClean="0"/>
              <a:t>3/29/2018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619211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819F-B7FD-4B29-8F66-9E318144BC2A}" type="datetime1">
              <a:rPr lang="en-US" smtClean="0"/>
              <a:t>3/29/2018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3367088"/>
            <a:ext cx="103632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981201"/>
            <a:ext cx="103632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chemeClr val="accent2"/>
                </a:solidFill>
                <a:effectLst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709858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A159C-B6E0-4F10-9F4A-2FA57003B139}" type="datetime1">
              <a:rPr lang="en-US" smtClean="0"/>
              <a:t>3/29/2018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249425"/>
            <a:ext cx="5384800" cy="4341875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341875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163549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170CBBB-D1D1-4386-A5E9-07F3477B78F3}" type="datetime1">
              <a:rPr lang="en-US" smtClean="0"/>
              <a:t>3/29/2018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1073" y="2708519"/>
            <a:ext cx="5389033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94968" y="2244970"/>
            <a:ext cx="5389033" cy="457200"/>
          </a:xfrm>
          <a:solidFill>
            <a:schemeClr val="accent2">
              <a:lumMod val="60000"/>
              <a:lumOff val="4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508000" y="2708519"/>
            <a:ext cx="5388864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244970"/>
            <a:ext cx="5388864" cy="457200"/>
          </a:xfrm>
          <a:solidFill>
            <a:schemeClr val="accent2">
              <a:lumMod val="60000"/>
              <a:lumOff val="4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1143000"/>
            <a:ext cx="11176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918306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778240" y="612648"/>
            <a:ext cx="1276352" cy="457200"/>
          </a:xfrm>
        </p:spPr>
        <p:txBody>
          <a:bodyPr/>
          <a:lstStyle/>
          <a:p>
            <a:fld id="{9FA4CAD8-0EA7-4615-B69B-B2F199EF3A93}" type="datetime1">
              <a:rPr lang="en-US" smtClean="0"/>
              <a:t>3/29/2018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010400" y="612648"/>
            <a:ext cx="176784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899648" y="2272"/>
            <a:ext cx="1016000" cy="365760"/>
          </a:xfr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840604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34BD7-6953-492C-921B-E68B2D7F14C8}" type="datetime1">
              <a:rPr lang="en-US" smtClean="0"/>
              <a:t>3/29/2018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224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17D9B-D4D3-4E23-88DF-2E354FA43196}" type="datetime1">
              <a:rPr lang="en-US" smtClean="0"/>
              <a:t>3/29/2018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03200" y="776287"/>
            <a:ext cx="6803136" cy="580508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137995" y="2010727"/>
            <a:ext cx="4511040" cy="4580573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7995" y="1101970"/>
            <a:ext cx="451104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230751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F67C5-D04E-4576-B61C-12ABA14BBD6C}" type="datetime1">
              <a:rPr lang="en-US" smtClean="0"/>
              <a:t>3/29/2018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38228" y="1143000"/>
            <a:ext cx="6096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17924" y="3274309"/>
            <a:ext cx="34544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3913" y="1109161"/>
            <a:ext cx="782404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93174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FA170-8299-44AD-AEEF-FC686C3D7804}" type="datetime1">
              <a:rPr lang="en-US" smtClean="0"/>
              <a:t>3/29/2018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28313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1763A-68EC-4ECD-9620-D9FE9CDDD622}" type="datetime1">
              <a:rPr lang="en-US" smtClean="0"/>
              <a:t>3/29/2018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143000"/>
            <a:ext cx="8331200" cy="54483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1143000"/>
            <a:ext cx="2540000" cy="54483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722773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9"/>
            <a:ext cx="12192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12192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0" name="Rectangle 29"/>
          <p:cNvSpPr/>
          <p:nvPr/>
        </p:nvSpPr>
        <p:spPr>
          <a:xfrm>
            <a:off x="1" y="308277"/>
            <a:ext cx="12192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1" name="Rectangle 30"/>
          <p:cNvSpPr/>
          <p:nvPr/>
        </p:nvSpPr>
        <p:spPr>
          <a:xfrm flipV="1">
            <a:off x="7213577" y="360247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2" name="Rectangle 31"/>
          <p:cNvSpPr/>
          <p:nvPr/>
        </p:nvSpPr>
        <p:spPr>
          <a:xfrm flipV="1">
            <a:off x="7213601" y="440113"/>
            <a:ext cx="49784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7209785" y="497504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9831528" y="58894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5" name="Rectangle 34"/>
          <p:cNvSpPr/>
          <p:nvPr/>
        </p:nvSpPr>
        <p:spPr bwMode="invGray">
          <a:xfrm>
            <a:off x="12113288" y="-2001"/>
            <a:ext cx="76835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12059308" y="-2001"/>
            <a:ext cx="3657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12033904" y="-2001"/>
            <a:ext cx="12192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8" name="Rectangle 37"/>
          <p:cNvSpPr/>
          <p:nvPr/>
        </p:nvSpPr>
        <p:spPr bwMode="invGray">
          <a:xfrm>
            <a:off x="11967231" y="-2001"/>
            <a:ext cx="36576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9" name="Rectangle 38"/>
          <p:cNvSpPr/>
          <p:nvPr/>
        </p:nvSpPr>
        <p:spPr bwMode="invGray">
          <a:xfrm>
            <a:off x="11887569" y="380"/>
            <a:ext cx="73152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40" name="Rectangle 39"/>
          <p:cNvSpPr/>
          <p:nvPr/>
        </p:nvSpPr>
        <p:spPr bwMode="invGray">
          <a:xfrm>
            <a:off x="11831300" y="380"/>
            <a:ext cx="12192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782048" y="612648"/>
            <a:ext cx="1276352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C20F09E4-6EA4-4BF3-9FC8-FF40373B88E6}" type="datetime1">
              <a:rPr lang="en-US" smtClean="0"/>
              <a:t>3/29/2018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7010400" y="612648"/>
            <a:ext cx="176784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899648" y="2272"/>
            <a:ext cx="1016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2249424"/>
            <a:ext cx="109728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464872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tx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 panose="05020102010507070707" pitchFamily="18" charset="2"/>
        <a:buChar char="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 panose="05020102010507070707" pitchFamily="18" charset="2"/>
        <a:buChar char="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1"/>
        </a:buClr>
        <a:buFont typeface="Wingdings 2" panose="05020102010507070707" pitchFamily="18" charset="2"/>
        <a:buChar char="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1"/>
        </a:buClr>
        <a:buFont typeface="Wingdings 2" panose="05020102010507070707" pitchFamily="18" charset="2"/>
        <a:buChar char="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1"/>
        </a:buClr>
        <a:buFont typeface="Wingdings 2" panose="05020102010507070707" pitchFamily="18" charset="2"/>
        <a:buChar char="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1"/>
        </a:buClr>
        <a:buFont typeface="Wingdings 2" panose="05020102010507070707" pitchFamily="18" charset="2"/>
        <a:buChar char=""/>
        <a:defRPr kumimoji="0" sz="1500" kern="1200">
          <a:solidFill>
            <a:schemeClr val="tx2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1"/>
        </a:buClr>
        <a:buFont typeface="Wingdings 2" panose="05020102010507070707" pitchFamily="18" charset="2"/>
        <a:buChar char="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415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Mary Burkart, Instructional Designer</a:t>
            </a:r>
          </a:p>
          <a:p>
            <a:r>
              <a:rPr lang="en-US" dirty="0" smtClean="0"/>
              <a:t>Teri Wright, Instructional Designer</a:t>
            </a:r>
          </a:p>
          <a:p>
            <a:r>
              <a:rPr lang="en-US" dirty="0" smtClean="0"/>
              <a:t>Park University</a:t>
            </a:r>
          </a:p>
          <a:p>
            <a:r>
              <a:rPr lang="en-US" dirty="0" smtClean="0"/>
              <a:t>August 3, 2017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888929"/>
            <a:ext cx="11277600" cy="1470025"/>
          </a:xfrm>
        </p:spPr>
        <p:txBody>
          <a:bodyPr/>
          <a:lstStyle/>
          <a:p>
            <a:pPr algn="ctr"/>
            <a:r>
              <a:rPr lang="en-US" dirty="0"/>
              <a:t>Workspace: Engaging </a:t>
            </a:r>
            <a:r>
              <a:rPr lang="en-US" dirty="0" smtClean="0"/>
              <a:t>Faculty </a:t>
            </a:r>
            <a:r>
              <a:rPr lang="en-US" dirty="0"/>
              <a:t>with </a:t>
            </a:r>
            <a:r>
              <a:rPr lang="en-US" dirty="0" smtClean="0"/>
              <a:t>Design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943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84917"/>
            <a:ext cx="10972800" cy="4589619"/>
          </a:xfrm>
        </p:spPr>
        <p:txBody>
          <a:bodyPr/>
          <a:lstStyle/>
          <a:p>
            <a:r>
              <a:rPr lang="en-US" dirty="0"/>
              <a:t>Why build a Workspace</a:t>
            </a:r>
            <a:r>
              <a:rPr lang="en-US" dirty="0" smtClean="0"/>
              <a:t>?</a:t>
            </a:r>
          </a:p>
          <a:p>
            <a:r>
              <a:rPr lang="en-US" dirty="0" smtClean="0"/>
              <a:t>What </a:t>
            </a:r>
            <a:r>
              <a:rPr lang="en-US" dirty="0"/>
              <a:t>is the Course Design Workspace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Course Design – Step 1</a:t>
            </a:r>
          </a:p>
          <a:p>
            <a:pPr lvl="1"/>
            <a:r>
              <a:rPr lang="en-US" dirty="0" smtClean="0"/>
              <a:t>Content Submission – Step 2</a:t>
            </a:r>
          </a:p>
          <a:p>
            <a:pPr lvl="1"/>
            <a:r>
              <a:rPr lang="en-US" dirty="0" smtClean="0"/>
              <a:t>Collaboration – Step 3</a:t>
            </a:r>
          </a:p>
          <a:p>
            <a:pPr lvl="1"/>
            <a:r>
              <a:rPr lang="en-US" dirty="0" smtClean="0"/>
              <a:t>Course Review – Step 4</a:t>
            </a:r>
          </a:p>
          <a:p>
            <a:r>
              <a:rPr lang="en-US" dirty="0" smtClean="0"/>
              <a:t>Tour a Workspace</a:t>
            </a:r>
          </a:p>
          <a:p>
            <a:r>
              <a:rPr lang="en-US" dirty="0" smtClean="0"/>
              <a:t>Questions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96950"/>
            <a:ext cx="10972800" cy="1066800"/>
          </a:xfrm>
        </p:spPr>
        <p:txBody>
          <a:bodyPr/>
          <a:lstStyle/>
          <a:p>
            <a:r>
              <a:rPr lang="en-US" dirty="0" smtClean="0"/>
              <a:t>What We’ll Cover Today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84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09600" y="1940312"/>
            <a:ext cx="10972800" cy="4634224"/>
          </a:xfrm>
        </p:spPr>
        <p:txBody>
          <a:bodyPr/>
          <a:lstStyle/>
          <a:p>
            <a:r>
              <a:rPr lang="en-US" dirty="0" smtClean="0"/>
              <a:t>Consistent Course Design</a:t>
            </a:r>
          </a:p>
          <a:p>
            <a:r>
              <a:rPr lang="en-US" dirty="0" smtClean="0"/>
              <a:t>Encourage Department Participation</a:t>
            </a:r>
          </a:p>
          <a:p>
            <a:r>
              <a:rPr lang="en-US" dirty="0" smtClean="0"/>
              <a:t>Central </a:t>
            </a:r>
            <a:r>
              <a:rPr lang="en-US" dirty="0"/>
              <a:t>repository for </a:t>
            </a:r>
            <a:r>
              <a:rPr lang="en-US" dirty="0" smtClean="0"/>
              <a:t>content</a:t>
            </a:r>
          </a:p>
          <a:p>
            <a:r>
              <a:rPr lang="en-US" dirty="0" smtClean="0"/>
              <a:t>Provides guidelines</a:t>
            </a:r>
            <a:r>
              <a:rPr lang="en-US" dirty="0"/>
              <a:t>, forms, and </a:t>
            </a:r>
            <a:r>
              <a:rPr lang="en-US" dirty="0" smtClean="0"/>
              <a:t>instructions</a:t>
            </a:r>
          </a:p>
          <a:p>
            <a:r>
              <a:rPr lang="en-US" dirty="0" smtClean="0"/>
              <a:t>Course Developers are familiar with Canvas</a:t>
            </a:r>
            <a:r>
              <a:rPr lang="en-US" dirty="0"/>
              <a:t> </a:t>
            </a:r>
            <a:endParaRPr lang="en-US" dirty="0" smtClean="0"/>
          </a:p>
          <a:p>
            <a:r>
              <a:rPr lang="en-US" dirty="0" smtClean="0"/>
              <a:t>Keeps everyone on schedule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9600" y="696951"/>
            <a:ext cx="10972800" cy="1066800"/>
          </a:xfrm>
        </p:spPr>
        <p:txBody>
          <a:bodyPr/>
          <a:lstStyle/>
          <a:p>
            <a:r>
              <a:rPr lang="en-US" dirty="0" smtClean="0"/>
              <a:t>Why Build a Workspace?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358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609600" y="1962615"/>
            <a:ext cx="10972800" cy="4628685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US" sz="2800" dirty="0" smtClean="0"/>
              <a:t>The Workspace provides spaces for…</a:t>
            </a:r>
          </a:p>
          <a:p>
            <a:r>
              <a:rPr lang="en-US" sz="2800" dirty="0" smtClean="0"/>
              <a:t>Course Design</a:t>
            </a:r>
          </a:p>
          <a:p>
            <a:r>
              <a:rPr lang="en-US" sz="2800" dirty="0" smtClean="0"/>
              <a:t>Collaboration </a:t>
            </a:r>
          </a:p>
          <a:p>
            <a:r>
              <a:rPr lang="en-US" sz="2800" dirty="0" smtClean="0"/>
              <a:t>Content Submission </a:t>
            </a:r>
          </a:p>
          <a:p>
            <a:r>
              <a:rPr lang="en-US" sz="2800" dirty="0" smtClean="0"/>
              <a:t>Review Meetings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96951"/>
            <a:ext cx="10972800" cy="1066800"/>
          </a:xfrm>
        </p:spPr>
        <p:txBody>
          <a:bodyPr/>
          <a:lstStyle/>
          <a:p>
            <a:pPr marL="109728"/>
            <a:r>
              <a:rPr lang="en-US" dirty="0" smtClean="0"/>
              <a:t>What happens in the Workspace?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436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609599" y="1984917"/>
            <a:ext cx="10972801" cy="4606383"/>
          </a:xfrm>
        </p:spPr>
        <p:txBody>
          <a:bodyPr>
            <a:noAutofit/>
          </a:bodyPr>
          <a:lstStyle/>
          <a:p>
            <a:r>
              <a:rPr lang="en-US" sz="2400" dirty="0" smtClean="0"/>
              <a:t>Canvas Course</a:t>
            </a:r>
          </a:p>
          <a:p>
            <a:pPr lvl="1"/>
            <a:r>
              <a:rPr lang="en-US" sz="2300" dirty="0" smtClean="0"/>
              <a:t>Four steps (Modules)</a:t>
            </a:r>
          </a:p>
          <a:p>
            <a:pPr lvl="2"/>
            <a:r>
              <a:rPr lang="en-US" sz="2200" dirty="0" smtClean="0"/>
              <a:t>Instructional Design Plan</a:t>
            </a:r>
          </a:p>
          <a:p>
            <a:pPr lvl="2"/>
            <a:r>
              <a:rPr lang="en-US" sz="2200" dirty="0" smtClean="0"/>
              <a:t>Outline and Review</a:t>
            </a:r>
          </a:p>
          <a:p>
            <a:pPr lvl="2"/>
            <a:r>
              <a:rPr lang="en-US" sz="2200" dirty="0" smtClean="0"/>
              <a:t>Content Design</a:t>
            </a:r>
          </a:p>
          <a:p>
            <a:pPr lvl="2"/>
            <a:r>
              <a:rPr lang="en-US" sz="2200" dirty="0" smtClean="0"/>
              <a:t>Review</a:t>
            </a:r>
          </a:p>
          <a:p>
            <a:r>
              <a:rPr lang="en-US" sz="2400" dirty="0" smtClean="0"/>
              <a:t>Enrollments</a:t>
            </a:r>
          </a:p>
          <a:p>
            <a:pPr lvl="1"/>
            <a:r>
              <a:rPr lang="en-US" sz="2300" dirty="0" smtClean="0"/>
              <a:t>Course Developers enrolled as students</a:t>
            </a:r>
          </a:p>
          <a:p>
            <a:pPr lvl="1"/>
            <a:r>
              <a:rPr lang="en-US" sz="2300" dirty="0" smtClean="0"/>
              <a:t>Instructional Designers enrolled as teachers</a:t>
            </a:r>
          </a:p>
          <a:p>
            <a:pPr lvl="1"/>
            <a:r>
              <a:rPr lang="en-US" sz="2300" dirty="0" smtClean="0"/>
              <a:t>Department representative enrolled as reviewers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96951"/>
            <a:ext cx="10972800" cy="1066800"/>
          </a:xfrm>
        </p:spPr>
        <p:txBody>
          <a:bodyPr/>
          <a:lstStyle/>
          <a:p>
            <a:r>
              <a:rPr lang="en-US" dirty="0" smtClean="0"/>
              <a:t>What is the Course Design Workspace?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734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2029522"/>
            <a:ext cx="10972800" cy="4545014"/>
          </a:xfrm>
        </p:spPr>
        <p:txBody>
          <a:bodyPr/>
          <a:lstStyle/>
          <a:p>
            <a:r>
              <a:rPr lang="en-US" dirty="0"/>
              <a:t>Time Frame</a:t>
            </a:r>
          </a:p>
          <a:p>
            <a:pPr lvl="1"/>
            <a:r>
              <a:rPr lang="en-US" dirty="0" smtClean="0"/>
              <a:t>11-week </a:t>
            </a:r>
            <a:r>
              <a:rPr lang="en-US" dirty="0"/>
              <a:t>course design plan </a:t>
            </a:r>
            <a:endParaRPr lang="en-US" dirty="0" smtClean="0"/>
          </a:p>
          <a:p>
            <a:pPr lvl="2"/>
            <a:r>
              <a:rPr lang="en-US" dirty="0" smtClean="0"/>
              <a:t>Step 1 – 2 weeks</a:t>
            </a:r>
          </a:p>
          <a:p>
            <a:pPr lvl="2"/>
            <a:r>
              <a:rPr lang="en-US" dirty="0" smtClean="0"/>
              <a:t>Step 2 – 2 weeks</a:t>
            </a:r>
          </a:p>
          <a:p>
            <a:pPr lvl="2"/>
            <a:r>
              <a:rPr lang="en-US" dirty="0" smtClean="0"/>
              <a:t>Step 3 – 5 weeks</a:t>
            </a:r>
          </a:p>
          <a:p>
            <a:pPr lvl="2"/>
            <a:r>
              <a:rPr lang="en-US" dirty="0" smtClean="0"/>
              <a:t>Step 4 – 2 weeks</a:t>
            </a:r>
            <a:endParaRPr lang="en-US" dirty="0"/>
          </a:p>
          <a:p>
            <a:r>
              <a:rPr lang="en-US" dirty="0"/>
              <a:t>Repeats every 8-week term (overlapping workspace timelines)</a:t>
            </a:r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696951"/>
            <a:ext cx="10972800" cy="1066800"/>
          </a:xfrm>
        </p:spPr>
        <p:txBody>
          <a:bodyPr/>
          <a:lstStyle/>
          <a:p>
            <a:r>
              <a:rPr lang="en-US" dirty="0"/>
              <a:t>What is the Course Design Workspace?</a:t>
            </a:r>
          </a:p>
        </p:txBody>
      </p:sp>
    </p:spTree>
    <p:extLst>
      <p:ext uri="{BB962C8B-B14F-4D97-AF65-F5344CB8AC3E}">
        <p14:creationId xmlns:p14="http://schemas.microsoft.com/office/powerpoint/2010/main" val="2225122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962615"/>
            <a:ext cx="10972800" cy="4611921"/>
          </a:xfrm>
        </p:spPr>
        <p:txBody>
          <a:bodyPr/>
          <a:lstStyle/>
          <a:p>
            <a:r>
              <a:rPr lang="en-US" sz="2500" dirty="0"/>
              <a:t>Templates for course design </a:t>
            </a:r>
            <a:r>
              <a:rPr lang="en-US" sz="2500" dirty="0" smtClean="0"/>
              <a:t>submissions</a:t>
            </a:r>
            <a:endParaRPr lang="en-US" sz="2500" dirty="0"/>
          </a:p>
          <a:p>
            <a:pPr lvl="1"/>
            <a:r>
              <a:rPr lang="en-US" dirty="0" smtClean="0"/>
              <a:t>CLOs/ULOs </a:t>
            </a:r>
            <a:r>
              <a:rPr lang="en-US" dirty="0"/>
              <a:t>Course Map </a:t>
            </a:r>
            <a:r>
              <a:rPr lang="en-US" sz="2500" dirty="0" smtClean="0"/>
              <a:t>Form</a:t>
            </a:r>
            <a:endParaRPr lang="en-US" sz="2500" dirty="0"/>
          </a:p>
          <a:p>
            <a:pPr lvl="1"/>
            <a:r>
              <a:rPr lang="en-US" dirty="0" smtClean="0"/>
              <a:t>Course </a:t>
            </a:r>
            <a:r>
              <a:rPr lang="en-US" dirty="0"/>
              <a:t>Information Module Content </a:t>
            </a:r>
            <a:r>
              <a:rPr lang="en-US" sz="2500" dirty="0" smtClean="0"/>
              <a:t>Form</a:t>
            </a:r>
            <a:endParaRPr lang="en-US" sz="2500" dirty="0"/>
          </a:p>
          <a:p>
            <a:pPr lvl="1"/>
            <a:r>
              <a:rPr lang="en-US" dirty="0" smtClean="0"/>
              <a:t>Course </a:t>
            </a:r>
            <a:r>
              <a:rPr lang="en-US" dirty="0"/>
              <a:t>Design Outline </a:t>
            </a:r>
            <a:r>
              <a:rPr lang="en-US" sz="2500" dirty="0" smtClean="0"/>
              <a:t>Form</a:t>
            </a:r>
            <a:endParaRPr lang="en-US" sz="2500" dirty="0"/>
          </a:p>
          <a:p>
            <a:pPr lvl="1"/>
            <a:r>
              <a:rPr lang="en-US" sz="2500" dirty="0" smtClean="0"/>
              <a:t>Project </a:t>
            </a:r>
            <a:r>
              <a:rPr lang="en-US" sz="2500" dirty="0"/>
              <a:t>Design </a:t>
            </a:r>
            <a:r>
              <a:rPr lang="en-US" sz="2500" dirty="0" smtClean="0"/>
              <a:t>Form</a:t>
            </a:r>
            <a:endParaRPr lang="en-US" sz="2500" dirty="0"/>
          </a:p>
          <a:p>
            <a:pPr lvl="1"/>
            <a:r>
              <a:rPr lang="en-US" sz="2500" dirty="0"/>
              <a:t>Unit Design </a:t>
            </a:r>
            <a:r>
              <a:rPr lang="en-US" sz="2500" dirty="0" smtClean="0"/>
              <a:t>Forms (one for each unit)</a:t>
            </a:r>
          </a:p>
          <a:p>
            <a:r>
              <a:rPr lang="en-US" sz="2500" dirty="0" smtClean="0"/>
              <a:t>Best practices included in each step</a:t>
            </a:r>
          </a:p>
          <a:p>
            <a:r>
              <a:rPr lang="en-US" sz="2500" dirty="0" smtClean="0"/>
              <a:t>Quality Standards Review requirements are referenced for each step</a:t>
            </a:r>
          </a:p>
          <a:p>
            <a:endParaRPr lang="en-US" sz="25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708102"/>
            <a:ext cx="10972800" cy="1066800"/>
          </a:xfrm>
        </p:spPr>
        <p:txBody>
          <a:bodyPr/>
          <a:lstStyle/>
          <a:p>
            <a:r>
              <a:rPr lang="en-US" dirty="0"/>
              <a:t>What is the Course Design Workspace?</a:t>
            </a:r>
          </a:p>
        </p:txBody>
      </p:sp>
    </p:spTree>
    <p:extLst>
      <p:ext uri="{BB962C8B-B14F-4D97-AF65-F5344CB8AC3E}">
        <p14:creationId xmlns:p14="http://schemas.microsoft.com/office/powerpoint/2010/main" val="4280740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609599" y="1951463"/>
            <a:ext cx="10972801" cy="4601737"/>
          </a:xfrm>
        </p:spPr>
        <p:txBody>
          <a:bodyPr>
            <a:noAutofit/>
          </a:bodyPr>
          <a:lstStyle/>
          <a:p>
            <a:r>
              <a:rPr lang="en-US" sz="2300" dirty="0" smtClean="0"/>
              <a:t>Introductions Discussion</a:t>
            </a:r>
          </a:p>
          <a:p>
            <a:r>
              <a:rPr lang="en-US" sz="2300" dirty="0" smtClean="0"/>
              <a:t>Workspace Overview</a:t>
            </a:r>
          </a:p>
          <a:p>
            <a:r>
              <a:rPr lang="en-US" sz="2300" dirty="0" smtClean="0"/>
              <a:t>Course </a:t>
            </a:r>
            <a:r>
              <a:rPr lang="en-US" sz="2300" dirty="0"/>
              <a:t>Design Schedule</a:t>
            </a:r>
          </a:p>
          <a:p>
            <a:r>
              <a:rPr lang="en-US" sz="2300" dirty="0" smtClean="0"/>
              <a:t>Deliverables</a:t>
            </a:r>
          </a:p>
          <a:p>
            <a:pPr lvl="1"/>
            <a:r>
              <a:rPr lang="en-US" sz="2200" dirty="0" smtClean="0"/>
              <a:t>Course Learning Outcome (CLO) – Unit Learning Outcome (ULO) Map</a:t>
            </a:r>
          </a:p>
          <a:p>
            <a:pPr lvl="1"/>
            <a:r>
              <a:rPr lang="en-US" sz="2200" dirty="0" smtClean="0"/>
              <a:t>Department provides CLOs</a:t>
            </a:r>
          </a:p>
          <a:p>
            <a:pPr lvl="1"/>
            <a:r>
              <a:rPr lang="en-US" sz="2200" dirty="0" smtClean="0"/>
              <a:t>Submitted as an assignment</a:t>
            </a:r>
          </a:p>
          <a:p>
            <a:pPr lvl="1"/>
            <a:r>
              <a:rPr lang="en-US" sz="2200" dirty="0" smtClean="0"/>
              <a:t>ID provides feedback</a:t>
            </a:r>
          </a:p>
          <a:p>
            <a:pPr lvl="1"/>
            <a:r>
              <a:rPr lang="en-US" sz="2200" dirty="0" smtClean="0"/>
              <a:t>Revisions as needed</a:t>
            </a:r>
            <a:endParaRPr lang="en-US" sz="23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8103"/>
            <a:ext cx="10972800" cy="1064941"/>
          </a:xfrm>
        </p:spPr>
        <p:txBody>
          <a:bodyPr/>
          <a:lstStyle/>
          <a:p>
            <a:r>
              <a:rPr lang="en-US" dirty="0" smtClean="0"/>
              <a:t>Course Design – Step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538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609599" y="2029523"/>
            <a:ext cx="10972801" cy="4561778"/>
          </a:xfrm>
        </p:spPr>
        <p:txBody>
          <a:bodyPr>
            <a:noAutofit/>
          </a:bodyPr>
          <a:lstStyle/>
          <a:p>
            <a:r>
              <a:rPr lang="en-US" sz="2800" dirty="0" smtClean="0"/>
              <a:t>Deliverables </a:t>
            </a:r>
            <a:r>
              <a:rPr lang="en-US" sz="2800" dirty="0"/>
              <a:t>for Step </a:t>
            </a:r>
            <a:r>
              <a:rPr lang="en-US" sz="2800" dirty="0" smtClean="0"/>
              <a:t>2</a:t>
            </a:r>
            <a:endParaRPr lang="en-US" sz="2600" dirty="0" smtClean="0"/>
          </a:p>
          <a:p>
            <a:pPr lvl="1"/>
            <a:r>
              <a:rPr lang="en-US" sz="2500" dirty="0" smtClean="0"/>
              <a:t>Course </a:t>
            </a:r>
            <a:r>
              <a:rPr lang="en-US" sz="2500" dirty="0"/>
              <a:t>Information Module </a:t>
            </a:r>
            <a:r>
              <a:rPr lang="en-US" sz="2500" dirty="0" smtClean="0"/>
              <a:t>Content </a:t>
            </a:r>
            <a:r>
              <a:rPr lang="en-US" sz="2400" dirty="0" smtClean="0"/>
              <a:t>Form</a:t>
            </a:r>
          </a:p>
          <a:p>
            <a:pPr lvl="2"/>
            <a:r>
              <a:rPr lang="en-US" sz="2300" dirty="0" smtClean="0"/>
              <a:t>Information needed to complete the Course Information Module</a:t>
            </a:r>
          </a:p>
          <a:p>
            <a:pPr lvl="1"/>
            <a:r>
              <a:rPr lang="en-US" sz="2500" dirty="0" smtClean="0"/>
              <a:t>Create </a:t>
            </a:r>
            <a:r>
              <a:rPr lang="en-US" sz="2500" dirty="0"/>
              <a:t>Course Design </a:t>
            </a:r>
            <a:r>
              <a:rPr lang="en-US" sz="2500" dirty="0" smtClean="0"/>
              <a:t>Outline </a:t>
            </a:r>
            <a:r>
              <a:rPr lang="en-US" sz="2400" dirty="0" smtClean="0"/>
              <a:t>Form</a:t>
            </a:r>
          </a:p>
          <a:p>
            <a:pPr lvl="2"/>
            <a:r>
              <a:rPr lang="en-US" sz="2300" dirty="0" smtClean="0"/>
              <a:t>High level outline of course</a:t>
            </a:r>
          </a:p>
          <a:p>
            <a:pPr lvl="2"/>
            <a:r>
              <a:rPr lang="en-US" sz="2300" dirty="0" smtClean="0"/>
              <a:t>Unit Introductions, Readings, Assignments</a:t>
            </a:r>
          </a:p>
          <a:p>
            <a:r>
              <a:rPr lang="en-US" sz="2500" dirty="0" smtClean="0"/>
              <a:t>Department Review Meeting</a:t>
            </a:r>
          </a:p>
          <a:p>
            <a:pPr lvl="1"/>
            <a:r>
              <a:rPr lang="en-US" sz="2400" dirty="0" smtClean="0"/>
              <a:t>Big Blue Button</a:t>
            </a:r>
          </a:p>
          <a:p>
            <a:pPr lvl="1"/>
            <a:r>
              <a:rPr lang="en-US" sz="2400" dirty="0" smtClean="0"/>
              <a:t>Is course on track?</a:t>
            </a:r>
          </a:p>
          <a:p>
            <a:pPr lvl="1"/>
            <a:r>
              <a:rPr lang="en-US" sz="2400" dirty="0" smtClean="0"/>
              <a:t>Following department requirements/expectations?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3387"/>
            <a:ext cx="109728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Course Design Outline and Review – Step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09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609600" y="1973767"/>
            <a:ext cx="10972800" cy="4617534"/>
          </a:xfrm>
        </p:spPr>
        <p:txBody>
          <a:bodyPr>
            <a:normAutofit/>
          </a:bodyPr>
          <a:lstStyle/>
          <a:p>
            <a:r>
              <a:rPr lang="en-US" sz="2400" dirty="0" smtClean="0"/>
              <a:t>Deliverables</a:t>
            </a:r>
          </a:p>
          <a:p>
            <a:pPr lvl="1"/>
            <a:r>
              <a:rPr lang="en-US" sz="2300" dirty="0" smtClean="0"/>
              <a:t>Core Assessment/Major Projects Design Form</a:t>
            </a:r>
          </a:p>
          <a:p>
            <a:pPr lvl="2"/>
            <a:r>
              <a:rPr lang="en-US" sz="2200" dirty="0" smtClean="0"/>
              <a:t>For any major project in the course</a:t>
            </a:r>
          </a:p>
          <a:p>
            <a:pPr lvl="2"/>
            <a:r>
              <a:rPr lang="en-US" sz="2200" dirty="0" smtClean="0"/>
              <a:t>May span multiple units</a:t>
            </a:r>
          </a:p>
          <a:p>
            <a:pPr lvl="2"/>
            <a:r>
              <a:rPr lang="en-US" sz="2200" dirty="0" smtClean="0"/>
              <a:t>Rubrics</a:t>
            </a:r>
          </a:p>
          <a:p>
            <a:pPr lvl="1"/>
            <a:r>
              <a:rPr lang="en-US" sz="2300" dirty="0" smtClean="0"/>
              <a:t>Unit Design Form</a:t>
            </a:r>
          </a:p>
          <a:p>
            <a:pPr lvl="2"/>
            <a:r>
              <a:rPr lang="en-US" sz="2200" dirty="0" smtClean="0"/>
              <a:t>Form for each unit</a:t>
            </a:r>
          </a:p>
          <a:p>
            <a:pPr lvl="2"/>
            <a:r>
              <a:rPr lang="en-US" sz="2200" dirty="0" smtClean="0"/>
              <a:t>All other assignments</a:t>
            </a:r>
          </a:p>
          <a:p>
            <a:pPr lvl="2"/>
            <a:r>
              <a:rPr lang="en-US" sz="2200" dirty="0" smtClean="0"/>
              <a:t>Rubrics, ancillary files, documents, quizzes</a:t>
            </a:r>
            <a:r>
              <a:rPr lang="en-US" sz="2200" smtClean="0"/>
              <a:t>, test banks</a:t>
            </a:r>
            <a:endParaRPr lang="en-US" sz="2200" dirty="0" smtClean="0"/>
          </a:p>
          <a:p>
            <a:pPr lvl="2"/>
            <a:r>
              <a:rPr lang="en-US" sz="2200" dirty="0" smtClean="0"/>
              <a:t>2 Unit Design Forms due each week</a:t>
            </a:r>
          </a:p>
          <a:p>
            <a:pPr marL="109728" indent="0">
              <a:buNone/>
            </a:pPr>
            <a:endParaRPr lang="en-US" sz="2400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8103"/>
            <a:ext cx="10972800" cy="1066800"/>
          </a:xfrm>
        </p:spPr>
        <p:txBody>
          <a:bodyPr/>
          <a:lstStyle/>
          <a:p>
            <a:r>
              <a:rPr lang="en-US" dirty="0" smtClean="0"/>
              <a:t>Content Design – Step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336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609600" y="1973767"/>
            <a:ext cx="10972800" cy="4617534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Comprehensive Review</a:t>
            </a:r>
          </a:p>
          <a:p>
            <a:pPr lvl="1"/>
            <a:r>
              <a:rPr lang="en-US" sz="2300" dirty="0" smtClean="0"/>
              <a:t>9th week</a:t>
            </a:r>
          </a:p>
          <a:p>
            <a:pPr lvl="1"/>
            <a:r>
              <a:rPr lang="en-US" sz="2300" dirty="0" smtClean="0"/>
              <a:t>Course Developer – Final Review</a:t>
            </a:r>
          </a:p>
          <a:p>
            <a:pPr lvl="1"/>
            <a:r>
              <a:rPr lang="en-US" sz="2300" dirty="0" smtClean="0"/>
              <a:t>Revisions as needed</a:t>
            </a:r>
          </a:p>
          <a:p>
            <a:r>
              <a:rPr lang="en-US" sz="2800" dirty="0" smtClean="0"/>
              <a:t>Quality </a:t>
            </a:r>
            <a:r>
              <a:rPr lang="en-US" sz="2800" dirty="0"/>
              <a:t>Standards </a:t>
            </a:r>
            <a:r>
              <a:rPr lang="en-US" sz="2800" dirty="0" smtClean="0"/>
              <a:t>Review</a:t>
            </a:r>
          </a:p>
          <a:p>
            <a:pPr lvl="1"/>
            <a:r>
              <a:rPr lang="en-US" sz="2300" dirty="0" smtClean="0"/>
              <a:t>11th </a:t>
            </a:r>
            <a:r>
              <a:rPr lang="en-US" sz="2300" dirty="0"/>
              <a:t>week </a:t>
            </a:r>
            <a:endParaRPr lang="en-US" sz="2300" dirty="0" smtClean="0"/>
          </a:p>
          <a:p>
            <a:pPr lvl="1"/>
            <a:r>
              <a:rPr lang="en-US" sz="2300" dirty="0" smtClean="0"/>
              <a:t>Instructional </a:t>
            </a:r>
            <a:r>
              <a:rPr lang="en-US" sz="2300" dirty="0"/>
              <a:t>Design department conducts a Quality </a:t>
            </a:r>
            <a:r>
              <a:rPr lang="en-US" sz="2300" dirty="0" smtClean="0"/>
              <a:t>Standards Review.</a:t>
            </a:r>
          </a:p>
          <a:p>
            <a:pPr lvl="1"/>
            <a:r>
              <a:rPr lang="en-US" sz="2400" dirty="0"/>
              <a:t>S</a:t>
            </a:r>
            <a:r>
              <a:rPr lang="en-US" sz="2400" dirty="0" smtClean="0"/>
              <a:t>atisfies </a:t>
            </a:r>
            <a:r>
              <a:rPr lang="en-US" sz="2400" dirty="0"/>
              <a:t>the quality standards set for all courses at Park University. </a:t>
            </a:r>
            <a:endParaRPr lang="en-US" sz="2400" dirty="0" smtClean="0"/>
          </a:p>
          <a:p>
            <a:pPr lvl="1"/>
            <a:r>
              <a:rPr lang="en-US" sz="2400" dirty="0" smtClean="0"/>
              <a:t>Department final approval</a:t>
            </a:r>
          </a:p>
          <a:p>
            <a:pPr lvl="1"/>
            <a:r>
              <a:rPr lang="en-US" sz="2400" dirty="0" smtClean="0"/>
              <a:t>Revisions as needed</a:t>
            </a:r>
            <a:endParaRPr lang="en-US" sz="2400" dirty="0"/>
          </a:p>
          <a:p>
            <a:endParaRPr lang="en-US" sz="24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96951"/>
            <a:ext cx="10972800" cy="1066800"/>
          </a:xfrm>
        </p:spPr>
        <p:txBody>
          <a:bodyPr/>
          <a:lstStyle/>
          <a:p>
            <a:r>
              <a:rPr lang="en-US" dirty="0" smtClean="0"/>
              <a:t>Course Review – Step 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03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Tour the Workspace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34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Simplify forms – reduce redundancy </a:t>
            </a:r>
          </a:p>
          <a:p>
            <a:r>
              <a:rPr lang="en-US" dirty="0" smtClean="0"/>
              <a:t>Need to increase collaboration</a:t>
            </a:r>
          </a:p>
          <a:p>
            <a:r>
              <a:rPr lang="en-US" dirty="0" smtClean="0"/>
              <a:t>Send reminders to keep on task</a:t>
            </a:r>
          </a:p>
          <a:p>
            <a:r>
              <a:rPr lang="en-US" dirty="0" smtClean="0"/>
              <a:t>New developers are more receptive to Workspace</a:t>
            </a:r>
          </a:p>
          <a:p>
            <a:r>
              <a:rPr lang="en-US" dirty="0" smtClean="0"/>
              <a:t>Allow flexibility with submissions and deadlines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Lessons Learned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837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895707"/>
            <a:ext cx="10972800" cy="467882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Designing the Workspace in an online-classroom environment streamlined the </a:t>
            </a:r>
            <a:r>
              <a:rPr lang="en-US" dirty="0" smtClean="0"/>
              <a:t>process…In </a:t>
            </a:r>
            <a:r>
              <a:rPr lang="en-US" dirty="0"/>
              <a:t>the case of the Workspace, there was little to no guessing on my end regarding how or when to provide the information needed from me as a CDEV</a:t>
            </a:r>
            <a:r>
              <a:rPr lang="en-US" dirty="0" smtClean="0"/>
              <a:t>.</a:t>
            </a:r>
          </a:p>
          <a:p>
            <a:r>
              <a:rPr lang="en-US" dirty="0"/>
              <a:t>I loved that the entire process was laid out for me on day one! </a:t>
            </a:r>
            <a:r>
              <a:rPr lang="en-US" dirty="0" smtClean="0"/>
              <a:t>I </a:t>
            </a:r>
            <a:r>
              <a:rPr lang="en-US" dirty="0"/>
              <a:t>used the deadlines as a </a:t>
            </a:r>
            <a:r>
              <a:rPr lang="en-US" dirty="0" smtClean="0"/>
              <a:t>tool…In </a:t>
            </a:r>
            <a:r>
              <a:rPr lang="en-US" dirty="0"/>
              <a:t>addition to the deadlines, the order of the course development requirements greatly assisted me throughout the development </a:t>
            </a:r>
            <a:r>
              <a:rPr lang="en-US" dirty="0" smtClean="0"/>
              <a:t>process</a:t>
            </a:r>
          </a:p>
          <a:p>
            <a:r>
              <a:rPr lang="en-US" dirty="0"/>
              <a:t>The feedback that I received was prompt and useful.  I never felt that I was alone in the process.  It is great to have extra eyes reviewing the course and providing insights, recommendations and reassurance.  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696952"/>
            <a:ext cx="10972800" cy="1066800"/>
          </a:xfrm>
        </p:spPr>
        <p:txBody>
          <a:bodyPr/>
          <a:lstStyle/>
          <a:p>
            <a:r>
              <a:rPr lang="en-US" dirty="0" smtClean="0"/>
              <a:t>Developer Feedback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898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and Answers</a:t>
            </a:r>
          </a:p>
        </p:txBody>
      </p:sp>
    </p:spTree>
    <p:extLst>
      <p:ext uri="{BB962C8B-B14F-4D97-AF65-F5344CB8AC3E}">
        <p14:creationId xmlns:p14="http://schemas.microsoft.com/office/powerpoint/2010/main" val="2494420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9ff0adc3b097b98844ed957747182c89d5ff5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les strategy  proposal presentation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les strategy  proposal presentation" id="{046EAC39-0F7A-434B-A008-25AEA0734A86}" vid="{35BA20B6-3833-4B27-995B-0B2F0A323CD3}"/>
    </a:ext>
  </a:extLst>
</a:theme>
</file>

<file path=ppt/theme/theme2.xml><?xml version="1.0" encoding="utf-8"?>
<a:theme xmlns:a="http://schemas.openxmlformats.org/drawingml/2006/main" name="Office Them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349BB7A1-C70F-403E-B471-F185B83BA82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 sales strategy proposal presentation</Template>
  <TotalTime>0</TotalTime>
  <Words>567</Words>
  <Application>Microsoft Office PowerPoint</Application>
  <PresentationFormat>Widescreen</PresentationFormat>
  <Paragraphs>112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Calibri</vt:lpstr>
      <vt:lpstr>Calibri Light</vt:lpstr>
      <vt:lpstr>Georgia</vt:lpstr>
      <vt:lpstr>Wingdings 2</vt:lpstr>
      <vt:lpstr>Sales strategy  proposal presentation</vt:lpstr>
      <vt:lpstr>Workspace: Engaging Faculty with Design</vt:lpstr>
      <vt:lpstr>What We’ll Cover Today</vt:lpstr>
      <vt:lpstr>Why Build a Workspace?</vt:lpstr>
      <vt:lpstr>What happens in the Workspace?</vt:lpstr>
      <vt:lpstr>What is the Course Design Workspace?</vt:lpstr>
      <vt:lpstr>What is the Course Design Workspace?</vt:lpstr>
      <vt:lpstr>What is the Course Design Workspace?</vt:lpstr>
      <vt:lpstr>Course Design – Step 1</vt:lpstr>
      <vt:lpstr>Course Design Outline and Review – Step 2</vt:lpstr>
      <vt:lpstr>Content Design – Step 3</vt:lpstr>
      <vt:lpstr>Course Review – Step 4</vt:lpstr>
      <vt:lpstr>Tour the Workspace</vt:lpstr>
      <vt:lpstr>Lessons Learned</vt:lpstr>
      <vt:lpstr>Developer Feedback</vt:lpstr>
      <vt:lpstr>Questions and Answers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2017-07-31T16:21:21Z</dcterms:created>
  <dcterms:modified xsi:type="dcterms:W3CDTF">2018-03-29T19:31:53Z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TC034605579991</vt:lpwstr>
  </property>
</Properties>
</file>